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59" r:id="rId2"/>
  </p:sldMasterIdLst>
  <p:notesMasterIdLst>
    <p:notesMasterId r:id="rId56"/>
  </p:notesMasterIdLst>
  <p:sldIdLst>
    <p:sldId id="308" r:id="rId3"/>
    <p:sldId id="307" r:id="rId4"/>
    <p:sldId id="306" r:id="rId5"/>
    <p:sldId id="305" r:id="rId6"/>
    <p:sldId id="304" r:id="rId7"/>
    <p:sldId id="303" r:id="rId8"/>
    <p:sldId id="302" r:id="rId9"/>
    <p:sldId id="301" r:id="rId10"/>
    <p:sldId id="300" r:id="rId11"/>
    <p:sldId id="299" r:id="rId12"/>
    <p:sldId id="298" r:id="rId13"/>
    <p:sldId id="297" r:id="rId14"/>
    <p:sldId id="296" r:id="rId15"/>
    <p:sldId id="295" r:id="rId16"/>
    <p:sldId id="294" r:id="rId17"/>
    <p:sldId id="293" r:id="rId18"/>
    <p:sldId id="292" r:id="rId19"/>
    <p:sldId id="291" r:id="rId20"/>
    <p:sldId id="290" r:id="rId21"/>
    <p:sldId id="289" r:id="rId22"/>
    <p:sldId id="288" r:id="rId23"/>
    <p:sldId id="287" r:id="rId24"/>
    <p:sldId id="286" r:id="rId25"/>
    <p:sldId id="285" r:id="rId26"/>
    <p:sldId id="284" r:id="rId27"/>
    <p:sldId id="283" r:id="rId28"/>
    <p:sldId id="282" r:id="rId29"/>
    <p:sldId id="281" r:id="rId30"/>
    <p:sldId id="280" r:id="rId31"/>
    <p:sldId id="279" r:id="rId32"/>
    <p:sldId id="278" r:id="rId33"/>
    <p:sldId id="277" r:id="rId34"/>
    <p:sldId id="276" r:id="rId35"/>
    <p:sldId id="275" r:id="rId36"/>
    <p:sldId id="274" r:id="rId37"/>
    <p:sldId id="273" r:id="rId38"/>
    <p:sldId id="272" r:id="rId39"/>
    <p:sldId id="271" r:id="rId40"/>
    <p:sldId id="270" r:id="rId41"/>
    <p:sldId id="269" r:id="rId42"/>
    <p:sldId id="268" r:id="rId43"/>
    <p:sldId id="267" r:id="rId44"/>
    <p:sldId id="266" r:id="rId45"/>
    <p:sldId id="265" r:id="rId46"/>
    <p:sldId id="264" r:id="rId47"/>
    <p:sldId id="263" r:id="rId48"/>
    <p:sldId id="262" r:id="rId49"/>
    <p:sldId id="261" r:id="rId50"/>
    <p:sldId id="260" r:id="rId51"/>
    <p:sldId id="259" r:id="rId52"/>
    <p:sldId id="258" r:id="rId53"/>
    <p:sldId id="257"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A401C-BA87-83F8-C47F-D9E268196B70}" v="129" dt="2023-04-17T19:48:33.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55" d="100"/>
          <a:sy n="155" d="100"/>
        </p:scale>
        <p:origin x="162"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62619-9969-400B-88E9-4661A2A6A3E2}" type="datetimeFigureOut">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B1963-5597-481D-A8B3-DEAC5082657C}" type="slidenum">
              <a:t>‹#›</a:t>
            </a:fld>
            <a:endParaRPr lang="en-US"/>
          </a:p>
        </p:txBody>
      </p:sp>
    </p:spTree>
    <p:extLst>
      <p:ext uri="{BB962C8B-B14F-4D97-AF65-F5344CB8AC3E}">
        <p14:creationId xmlns:p14="http://schemas.microsoft.com/office/powerpoint/2010/main" val="113944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2cdf974401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2cdf97440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cdf97440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cdf97440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cdf97440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2cdf97440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cdf97440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cdf97440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cdf974401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cdf974401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cdf974401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2cdf974401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2cdf97440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2cdf97440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2cdf97440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cdf97440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2cdf97440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2cdf97440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cdf97440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2cdf97440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cdf97440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cdf97440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cdf974401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2cdf97440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2cdf97440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2cdf97440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df97440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df97440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2cdf97440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2cdf97440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cdf974401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2cdf97440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cdf974401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cdf97440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cdf97440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cdf97440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cdf974401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2cdf97440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cdf97440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cdf97440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2cdf974401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2cdf974401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2cdf97440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2cdf97440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cdf974401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cdf97440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2cdf97440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2cdf97440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cdf97440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2cdf97440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2cdf974401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2cdf974401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cdf97440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cdf97440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cdf97440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cdf97440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cdf974401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cdf97440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2cdf97440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2cdf97440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2cdf974401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2cdf97440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cdf97440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cdf974401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2cdf97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2cdf97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2cdf97440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2cdf97440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cdf974401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2cdf974401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2cdf974401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2cdf974401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2cdf974401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2cdf974401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cdf974401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cdf97440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2cdf97440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2cdf97440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2cdf974401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2cdf97440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2cdf97440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2cdf974401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cdf974401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cdf974401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cdf97440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2cdf97440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cdf97440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cdf97440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cdf97440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2cdf97440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d32d8ff5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d32d8ff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d32d8ff5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d32d8ff5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2cdf974401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2cdf97440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cdf974401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cdf974401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cdf97440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2cdf97440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cdf97440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cdf97440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5800373" y="3807169"/>
            <a:ext cx="591452"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33"/>
            </a:p>
          </p:txBody>
        </p:sp>
      </p:grpSp>
      <p:sp>
        <p:nvSpPr>
          <p:cNvPr id="14" name="Google Shape;14;p2"/>
          <p:cNvSpPr txBox="1">
            <a:spLocks noGrp="1"/>
          </p:cNvSpPr>
          <p:nvPr>
            <p:ph type="ctrTitle"/>
          </p:nvPr>
        </p:nvSpPr>
        <p:spPr>
          <a:xfrm>
            <a:off x="895011" y="1321067"/>
            <a:ext cx="10402000" cy="230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5" name="Google Shape;15;p2"/>
          <p:cNvSpPr txBox="1">
            <a:spLocks noGrp="1"/>
          </p:cNvSpPr>
          <p:nvPr>
            <p:ph type="subTitle" idx="1"/>
          </p:nvPr>
        </p:nvSpPr>
        <p:spPr>
          <a:xfrm>
            <a:off x="895000" y="4233168"/>
            <a:ext cx="104020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6" name="Google Shape;16;p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600" cy="1148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83028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38" name="Google Shape;38;p8"/>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cxnSp>
        <p:nvCxnSpPr>
          <p:cNvPr id="41" name="Google Shape;41;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354000" y="1441867"/>
            <a:ext cx="5393600" cy="2280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3" name="Google Shape;43;p9"/>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800">
                <a:solidFill>
                  <a:schemeClr val="dk1"/>
                </a:solidFill>
              </a:defRPr>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None/>
              <a:defRPr sz="2800">
                <a:solidFill>
                  <a:schemeClr val="dk1"/>
                </a:solidFill>
              </a:defRPr>
            </a:lvl4pPr>
            <a:lvl5pPr lvl="4" algn="ctr">
              <a:lnSpc>
                <a:spcPct val="100000"/>
              </a:lnSpc>
              <a:spcBef>
                <a:spcPts val="0"/>
              </a:spcBef>
              <a:spcAft>
                <a:spcPts val="0"/>
              </a:spcAft>
              <a:buClr>
                <a:schemeClr val="dk1"/>
              </a:buClr>
              <a:buSzPts val="2100"/>
              <a:buNone/>
              <a:defRPr sz="2800">
                <a:solidFill>
                  <a:schemeClr val="dk1"/>
                </a:solidFill>
              </a:defRPr>
            </a:lvl5pPr>
            <a:lvl6pPr lvl="5" algn="ctr">
              <a:lnSpc>
                <a:spcPct val="100000"/>
              </a:lnSpc>
              <a:spcBef>
                <a:spcPts val="0"/>
              </a:spcBef>
              <a:spcAft>
                <a:spcPts val="0"/>
              </a:spcAft>
              <a:buClr>
                <a:schemeClr val="dk1"/>
              </a:buClr>
              <a:buSzPts val="2100"/>
              <a:buNone/>
              <a:defRPr sz="2800">
                <a:solidFill>
                  <a:schemeClr val="dk1"/>
                </a:solidFill>
              </a:defRPr>
            </a:lvl6pPr>
            <a:lvl7pPr lvl="6" algn="ctr">
              <a:lnSpc>
                <a:spcPct val="100000"/>
              </a:lnSpc>
              <a:spcBef>
                <a:spcPts val="0"/>
              </a:spcBef>
              <a:spcAft>
                <a:spcPts val="0"/>
              </a:spcAft>
              <a:buClr>
                <a:schemeClr val="dk1"/>
              </a:buClr>
              <a:buSzPts val="2100"/>
              <a:buNone/>
              <a:defRPr sz="2800">
                <a:solidFill>
                  <a:schemeClr val="dk1"/>
                </a:solidFill>
              </a:defRPr>
            </a:lvl7pPr>
            <a:lvl8pPr lvl="7" algn="ctr">
              <a:lnSpc>
                <a:spcPct val="100000"/>
              </a:lnSpc>
              <a:spcBef>
                <a:spcPts val="0"/>
              </a:spcBef>
              <a:spcAft>
                <a:spcPts val="0"/>
              </a:spcAft>
              <a:buClr>
                <a:schemeClr val="dk1"/>
              </a:buClr>
              <a:buSzPts val="2100"/>
              <a:buNone/>
              <a:defRPr sz="2800">
                <a:solidFill>
                  <a:schemeClr val="dk1"/>
                </a:solidFill>
              </a:defRPr>
            </a:lvl8pPr>
            <a:lvl9pPr lvl="8" algn="ctr">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44" name="Google Shape;44;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Clr>
                <a:schemeClr val="dk1"/>
              </a:buClr>
              <a:buSzPts val="2100"/>
              <a:buFont typeface="Oswald"/>
              <a:buNone/>
              <a:defRPr sz="28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673700"/>
            <a:ext cx="11360800" cy="252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3045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accent3"/>
                </a:solidFill>
                <a:latin typeface="Average"/>
                <a:ea typeface="Average"/>
                <a:cs typeface="Average"/>
                <a:sym typeface="Average"/>
              </a:defRPr>
            </a:lvl1pPr>
            <a:lvl2pPr lvl="1" algn="r">
              <a:buNone/>
              <a:defRPr sz="1333">
                <a:solidFill>
                  <a:schemeClr val="accent3"/>
                </a:solidFill>
                <a:latin typeface="Average"/>
                <a:ea typeface="Average"/>
                <a:cs typeface="Average"/>
                <a:sym typeface="Average"/>
              </a:defRPr>
            </a:lvl2pPr>
            <a:lvl3pPr lvl="2" algn="r">
              <a:buNone/>
              <a:defRPr sz="1333">
                <a:solidFill>
                  <a:schemeClr val="accent3"/>
                </a:solidFill>
                <a:latin typeface="Average"/>
                <a:ea typeface="Average"/>
                <a:cs typeface="Average"/>
                <a:sym typeface="Average"/>
              </a:defRPr>
            </a:lvl3pPr>
            <a:lvl4pPr lvl="3" algn="r">
              <a:buNone/>
              <a:defRPr sz="1333">
                <a:solidFill>
                  <a:schemeClr val="accent3"/>
                </a:solidFill>
                <a:latin typeface="Average"/>
                <a:ea typeface="Average"/>
                <a:cs typeface="Average"/>
                <a:sym typeface="Average"/>
              </a:defRPr>
            </a:lvl4pPr>
            <a:lvl5pPr lvl="4" algn="r">
              <a:buNone/>
              <a:defRPr sz="1333">
                <a:solidFill>
                  <a:schemeClr val="accent3"/>
                </a:solidFill>
                <a:latin typeface="Average"/>
                <a:ea typeface="Average"/>
                <a:cs typeface="Average"/>
                <a:sym typeface="Average"/>
              </a:defRPr>
            </a:lvl5pPr>
            <a:lvl6pPr lvl="5" algn="r">
              <a:buNone/>
              <a:defRPr sz="1333">
                <a:solidFill>
                  <a:schemeClr val="accent3"/>
                </a:solidFill>
                <a:latin typeface="Average"/>
                <a:ea typeface="Average"/>
                <a:cs typeface="Average"/>
                <a:sym typeface="Average"/>
              </a:defRPr>
            </a:lvl6pPr>
            <a:lvl7pPr lvl="6" algn="r">
              <a:buNone/>
              <a:defRPr sz="1333">
                <a:solidFill>
                  <a:schemeClr val="accent3"/>
                </a:solidFill>
                <a:latin typeface="Average"/>
                <a:ea typeface="Average"/>
                <a:cs typeface="Average"/>
                <a:sym typeface="Average"/>
              </a:defRPr>
            </a:lvl7pPr>
            <a:lvl8pPr lvl="7" algn="r">
              <a:buNone/>
              <a:defRPr sz="1333">
                <a:solidFill>
                  <a:schemeClr val="accent3"/>
                </a:solidFill>
                <a:latin typeface="Average"/>
                <a:ea typeface="Average"/>
                <a:cs typeface="Average"/>
                <a:sym typeface="Average"/>
              </a:defRPr>
            </a:lvl8pPr>
            <a:lvl9pPr lvl="8" algn="r">
              <a:buNone/>
              <a:defRPr sz="1333">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895011" y="1321067"/>
            <a:ext cx="10402000" cy="2306800"/>
          </a:xfrm>
          <a:prstGeom prst="rect">
            <a:avLst/>
          </a:prstGeom>
        </p:spPr>
        <p:txBody>
          <a:bodyPr spcFirstLastPara="1" wrap="square" lIns="121900" tIns="121900" rIns="121900" bIns="121900" anchor="b" anchorCtr="0">
            <a:normAutofit/>
          </a:bodyPr>
          <a:lstStyle/>
          <a:p>
            <a:r>
              <a:rPr lang="en"/>
              <a:t>5 Layer Processing</a:t>
            </a:r>
            <a:endParaRPr/>
          </a:p>
        </p:txBody>
      </p:sp>
    </p:spTree>
    <p:extLst>
      <p:ext uri="{BB962C8B-B14F-4D97-AF65-F5344CB8AC3E}">
        <p14:creationId xmlns:p14="http://schemas.microsoft.com/office/powerpoint/2010/main" val="844307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body" idx="1"/>
          </p:nvPr>
        </p:nvSpPr>
        <p:spPr>
          <a:xfrm>
            <a:off x="352100" y="342833"/>
            <a:ext cx="11433600" cy="1092400"/>
          </a:xfrm>
          <a:prstGeom prst="rect">
            <a:avLst/>
          </a:prstGeom>
        </p:spPr>
        <p:txBody>
          <a:bodyPr spcFirstLastPara="1" wrap="square" lIns="121900" tIns="121900" rIns="121900" bIns="121900" anchor="t" anchorCtr="0">
            <a:normAutofit/>
          </a:bodyPr>
          <a:lstStyle/>
          <a:p>
            <a:pPr marL="0" indent="0">
              <a:buNone/>
            </a:pPr>
            <a:r>
              <a:rPr lang="en"/>
              <a:t>Check to see if the data is where it's supposed to be. You should have a folder with files like below.</a:t>
            </a:r>
            <a:endParaRPr/>
          </a:p>
          <a:p>
            <a:pPr marL="0" indent="0">
              <a:spcBef>
                <a:spcPts val="1600"/>
              </a:spcBef>
              <a:spcAft>
                <a:spcPts val="1600"/>
              </a:spcAft>
              <a:buNone/>
            </a:pPr>
            <a:endParaRPr/>
          </a:p>
        </p:txBody>
      </p:sp>
      <p:pic>
        <p:nvPicPr>
          <p:cNvPr id="118" name="Google Shape;118;p22"/>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85851" y="1003301"/>
            <a:ext cx="8166099" cy="5600700"/>
          </a:xfrm>
          <a:prstGeom prst="rect">
            <a:avLst/>
          </a:prstGeom>
          <a:noFill/>
          <a:ln>
            <a:noFill/>
          </a:ln>
        </p:spPr>
      </p:pic>
    </p:spTree>
    <p:extLst>
      <p:ext uri="{BB962C8B-B14F-4D97-AF65-F5344CB8AC3E}">
        <p14:creationId xmlns:p14="http://schemas.microsoft.com/office/powerpoint/2010/main" val="53441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body" idx="1"/>
          </p:nvPr>
        </p:nvSpPr>
        <p:spPr>
          <a:xfrm>
            <a:off x="415600" y="2158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Close XR AVANTI and all other windows. Click the more button on the taskbar and then click “SAFELY REMOVE AND EJECT MEDIA”. Choose your drive. Once it prompts that you can remove the drive, you can remove your drive.</a:t>
            </a:r>
            <a:endParaRPr/>
          </a:p>
        </p:txBody>
      </p:sp>
      <p:pic>
        <p:nvPicPr>
          <p:cNvPr id="124" name="Google Shape;124;p2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968500" y="1689101"/>
            <a:ext cx="7733715" cy="4555199"/>
          </a:xfrm>
          <a:prstGeom prst="rect">
            <a:avLst/>
          </a:prstGeom>
          <a:noFill/>
          <a:ln>
            <a:noFill/>
          </a:ln>
        </p:spPr>
      </p:pic>
    </p:spTree>
    <p:extLst>
      <p:ext uri="{BB962C8B-B14F-4D97-AF65-F5344CB8AC3E}">
        <p14:creationId xmlns:p14="http://schemas.microsoft.com/office/powerpoint/2010/main" val="427428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IMPORTING AND 5 LAYER</a:t>
            </a:r>
            <a:endParaRPr/>
          </a:p>
        </p:txBody>
      </p:sp>
      <p:sp>
        <p:nvSpPr>
          <p:cNvPr id="130" name="Google Shape;130;p24"/>
          <p:cNvSpPr txBox="1">
            <a:spLocks noGrp="1"/>
          </p:cNvSpPr>
          <p:nvPr>
            <p:ph type="body" idx="1"/>
          </p:nvPr>
        </p:nvSpPr>
        <p:spPr>
          <a:xfrm>
            <a:off x="415600" y="1523933"/>
            <a:ext cx="11360800" cy="4555200"/>
          </a:xfrm>
          <a:prstGeom prst="rect">
            <a:avLst/>
          </a:prstGeom>
        </p:spPr>
        <p:txBody>
          <a:bodyPr spcFirstLastPara="1" wrap="square" lIns="121900" tIns="121900" rIns="121900" bIns="121900" anchor="t" anchorCtr="0">
            <a:normAutofit/>
          </a:bodyPr>
          <a:lstStyle/>
          <a:p>
            <a:pPr marL="0" indent="0">
              <a:buNone/>
            </a:pPr>
            <a:r>
              <a:rPr lang="en" dirty="0"/>
              <a:t>Insert the drive with the exported data from the </a:t>
            </a:r>
            <a:r>
              <a:rPr lang="en" dirty="0" err="1"/>
              <a:t>Optovue</a:t>
            </a:r>
            <a:r>
              <a:rPr lang="en" dirty="0"/>
              <a:t> into the </a:t>
            </a:r>
            <a:r>
              <a:rPr lang="en" dirty="0" err="1"/>
              <a:t>ReVue</a:t>
            </a:r>
            <a:r>
              <a:rPr lang="en" dirty="0"/>
              <a:t> Station (second computer from the left in the reception area of Suite 500). Click Continue without scanning and close the following window. </a:t>
            </a:r>
            <a:endParaRPr/>
          </a:p>
          <a:p>
            <a:pPr marL="0" indent="0">
              <a:spcBef>
                <a:spcPts val="1600"/>
              </a:spcBef>
              <a:buNone/>
            </a:pPr>
            <a:r>
              <a:rPr lang="en" dirty="0"/>
              <a:t>To get ready to import data we will first take a little tangent and find a place to hold the data while we work on it.</a:t>
            </a:r>
            <a:endParaRPr dirty="0"/>
          </a:p>
          <a:p>
            <a:pPr marL="0" indent="0">
              <a:spcBef>
                <a:spcPts val="1600"/>
              </a:spcBef>
              <a:buNone/>
            </a:pPr>
            <a:r>
              <a:rPr lang="en" dirty="0"/>
              <a:t>So where would you like the unprocessed data? </a:t>
            </a:r>
            <a:endParaRPr/>
          </a:p>
          <a:p>
            <a:pPr marL="0" indent="0">
              <a:spcBef>
                <a:spcPts val="1600"/>
              </a:spcBef>
              <a:spcAft>
                <a:spcPts val="1600"/>
              </a:spcAft>
              <a:buNone/>
            </a:pPr>
            <a:r>
              <a:rPr lang="en" dirty="0"/>
              <a:t>For now I'll use a test folder. But you do you and choose the folder that was created to hold the unprocessed data.</a:t>
            </a:r>
            <a:endParaRPr dirty="0"/>
          </a:p>
        </p:txBody>
      </p:sp>
    </p:spTree>
    <p:extLst>
      <p:ext uri="{BB962C8B-B14F-4D97-AF65-F5344CB8AC3E}">
        <p14:creationId xmlns:p14="http://schemas.microsoft.com/office/powerpoint/2010/main" val="71451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body" idx="1"/>
          </p:nvPr>
        </p:nvSpPr>
        <p:spPr>
          <a:xfrm>
            <a:off x="415600" y="1904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Locate the OCTA folder on the desktop. This will be used to make life easier (no promises) in the future. “Copy” the folder and “Paste” it where you want your data to be. Rename the Folder to the RESEARCH ID we used when exporting. So in our case, we’ll have a folder in the test folder named AA1.</a:t>
            </a:r>
            <a:endParaRPr/>
          </a:p>
        </p:txBody>
      </p:sp>
      <p:pic>
        <p:nvPicPr>
          <p:cNvPr id="136" name="Google Shape;136;p25"/>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15600" y="2095501"/>
            <a:ext cx="1270003" cy="1892300"/>
          </a:xfrm>
          <a:prstGeom prst="rect">
            <a:avLst/>
          </a:prstGeom>
          <a:noFill/>
          <a:ln>
            <a:noFill/>
          </a:ln>
        </p:spPr>
      </p:pic>
      <p:pic>
        <p:nvPicPr>
          <p:cNvPr id="137" name="Google Shape;137;p25"/>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4724400" y="2171700"/>
            <a:ext cx="5829299" cy="1739901"/>
          </a:xfrm>
          <a:prstGeom prst="rect">
            <a:avLst/>
          </a:prstGeom>
          <a:noFill/>
          <a:ln>
            <a:noFill/>
          </a:ln>
        </p:spPr>
      </p:pic>
      <p:pic>
        <p:nvPicPr>
          <p:cNvPr id="138" name="Google Shape;138;p25"/>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5391152" y="4961534"/>
            <a:ext cx="4495801" cy="1739901"/>
          </a:xfrm>
          <a:prstGeom prst="rect">
            <a:avLst/>
          </a:prstGeom>
          <a:noFill/>
          <a:ln>
            <a:noFill/>
          </a:ln>
        </p:spPr>
      </p:pic>
      <p:sp>
        <p:nvSpPr>
          <p:cNvPr id="139" name="Google Shape;139;p25"/>
          <p:cNvSpPr/>
          <p:nvPr/>
        </p:nvSpPr>
        <p:spPr>
          <a:xfrm>
            <a:off x="2082800" y="2489200"/>
            <a:ext cx="2222400" cy="1041600"/>
          </a:xfrm>
          <a:prstGeom prst="right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
        <p:nvSpPr>
          <p:cNvPr id="140" name="Google Shape;140;p25"/>
          <p:cNvSpPr/>
          <p:nvPr/>
        </p:nvSpPr>
        <p:spPr>
          <a:xfrm>
            <a:off x="6667500" y="4025900"/>
            <a:ext cx="1143200" cy="812800"/>
          </a:xfrm>
          <a:prstGeom prst="downArrow">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spTree>
    <p:extLst>
      <p:ext uri="{BB962C8B-B14F-4D97-AF65-F5344CB8AC3E}">
        <p14:creationId xmlns:p14="http://schemas.microsoft.com/office/powerpoint/2010/main" val="3856964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body" idx="1"/>
          </p:nvPr>
        </p:nvSpPr>
        <p:spPr>
          <a:xfrm>
            <a:off x="415600" y="3809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You should have a folder named the RESEARCH ID(AA1). And in that folder should be two folders one FOVEA and one TEMPORAL. These will be used in the future. You can close the window and we will start importing the data.</a:t>
            </a:r>
            <a:endParaRPr/>
          </a:p>
        </p:txBody>
      </p:sp>
      <p:pic>
        <p:nvPicPr>
          <p:cNvPr id="146" name="Google Shape;146;p26"/>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863734" y="2146234"/>
            <a:ext cx="8464537" cy="3450301"/>
          </a:xfrm>
          <a:prstGeom prst="rect">
            <a:avLst/>
          </a:prstGeom>
          <a:noFill/>
          <a:ln>
            <a:noFill/>
          </a:ln>
        </p:spPr>
      </p:pic>
    </p:spTree>
    <p:extLst>
      <p:ext uri="{BB962C8B-B14F-4D97-AF65-F5344CB8AC3E}">
        <p14:creationId xmlns:p14="http://schemas.microsoft.com/office/powerpoint/2010/main" val="4209646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body" idx="1"/>
          </p:nvPr>
        </p:nvSpPr>
        <p:spPr>
          <a:xfrm>
            <a:off x="415600" y="2793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OPEN REVUE application found in the start bar.</a:t>
            </a:r>
            <a:endParaRPr/>
          </a:p>
        </p:txBody>
      </p:sp>
      <p:pic>
        <p:nvPicPr>
          <p:cNvPr id="152" name="Google Shape;152;p2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614318" y="1041400"/>
            <a:ext cx="8963367" cy="5041901"/>
          </a:xfrm>
          <a:prstGeom prst="rect">
            <a:avLst/>
          </a:prstGeom>
          <a:noFill/>
          <a:ln>
            <a:noFill/>
          </a:ln>
        </p:spPr>
      </p:pic>
    </p:spTree>
    <p:extLst>
      <p:ext uri="{BB962C8B-B14F-4D97-AF65-F5344CB8AC3E}">
        <p14:creationId xmlns:p14="http://schemas.microsoft.com/office/powerpoint/2010/main" val="158916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body" idx="1"/>
          </p:nvPr>
        </p:nvSpPr>
        <p:spPr>
          <a:xfrm>
            <a:off x="415600" y="126933"/>
            <a:ext cx="11360800" cy="4555200"/>
          </a:xfrm>
          <a:prstGeom prst="rect">
            <a:avLst/>
          </a:prstGeom>
        </p:spPr>
        <p:txBody>
          <a:bodyPr spcFirstLastPara="1" wrap="square" lIns="121900" tIns="121900" rIns="121900" bIns="121900" anchor="t" anchorCtr="0">
            <a:normAutofit/>
          </a:bodyPr>
          <a:lstStyle/>
          <a:p>
            <a:pPr marL="0" indent="0">
              <a:buNone/>
            </a:pPr>
            <a:r>
              <a:rPr lang="en"/>
              <a:t>Inputting Data</a:t>
            </a:r>
            <a:endParaRPr/>
          </a:p>
          <a:p>
            <a:pPr marL="0" indent="0">
              <a:spcBef>
                <a:spcPts val="1600"/>
              </a:spcBef>
              <a:spcAft>
                <a:spcPts val="1600"/>
              </a:spcAft>
              <a:buNone/>
            </a:pPr>
            <a:r>
              <a:rPr lang="en"/>
              <a:t>Click FILE-&gt; DATA TRANSFER-&gt; INPUT DATA </a:t>
            </a:r>
            <a:endParaRPr/>
          </a:p>
        </p:txBody>
      </p:sp>
      <p:pic>
        <p:nvPicPr>
          <p:cNvPr id="158" name="Google Shape;158;p2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343367" y="1308100"/>
            <a:ext cx="9505235" cy="5346699"/>
          </a:xfrm>
          <a:prstGeom prst="rect">
            <a:avLst/>
          </a:prstGeom>
          <a:noFill/>
          <a:ln>
            <a:noFill/>
          </a:ln>
        </p:spPr>
      </p:pic>
    </p:spTree>
    <p:extLst>
      <p:ext uri="{BB962C8B-B14F-4D97-AF65-F5344CB8AC3E}">
        <p14:creationId xmlns:p14="http://schemas.microsoft.com/office/powerpoint/2010/main" val="236420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body" idx="1"/>
          </p:nvPr>
        </p:nvSpPr>
        <p:spPr>
          <a:xfrm>
            <a:off x="415600" y="2793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In the prompted window open the folder containing the data we exported into our hard drive. Click on the OutputDB.bak File </a:t>
            </a:r>
            <a:endParaRPr/>
          </a:p>
        </p:txBody>
      </p:sp>
      <p:pic>
        <p:nvPicPr>
          <p:cNvPr id="164" name="Google Shape;164;p29"/>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492251" y="1348568"/>
            <a:ext cx="9207501" cy="5179233"/>
          </a:xfrm>
          <a:prstGeom prst="rect">
            <a:avLst/>
          </a:prstGeom>
          <a:noFill/>
          <a:ln>
            <a:noFill/>
          </a:ln>
        </p:spPr>
      </p:pic>
    </p:spTree>
    <p:extLst>
      <p:ext uri="{BB962C8B-B14F-4D97-AF65-F5344CB8AC3E}">
        <p14:creationId xmlns:p14="http://schemas.microsoft.com/office/powerpoint/2010/main" val="117883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body" idx="1"/>
          </p:nvPr>
        </p:nvSpPr>
        <p:spPr>
          <a:xfrm>
            <a:off x="339400" y="2920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A window will appear. Click “YES”. Another window will prompt asking to input data click “YES” again. </a:t>
            </a:r>
            <a:endParaRPr/>
          </a:p>
        </p:txBody>
      </p:sp>
      <p:pic>
        <p:nvPicPr>
          <p:cNvPr id="170" name="Google Shape;170;p3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95300" y="1752601"/>
            <a:ext cx="4606867" cy="2349500"/>
          </a:xfrm>
          <a:prstGeom prst="rect">
            <a:avLst/>
          </a:prstGeom>
          <a:noFill/>
          <a:ln>
            <a:noFill/>
          </a:ln>
        </p:spPr>
      </p:pic>
      <p:pic>
        <p:nvPicPr>
          <p:cNvPr id="171" name="Google Shape;171;p30"/>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5727701" y="1752601"/>
            <a:ext cx="4832167" cy="2451100"/>
          </a:xfrm>
          <a:prstGeom prst="rect">
            <a:avLst/>
          </a:prstGeom>
          <a:noFill/>
          <a:ln>
            <a:noFill/>
          </a:ln>
        </p:spPr>
      </p:pic>
    </p:spTree>
    <p:extLst>
      <p:ext uri="{BB962C8B-B14F-4D97-AF65-F5344CB8AC3E}">
        <p14:creationId xmlns:p14="http://schemas.microsoft.com/office/powerpoint/2010/main" val="188145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body" idx="1"/>
          </p:nvPr>
        </p:nvSpPr>
        <p:spPr>
          <a:xfrm>
            <a:off x="415600" y="279333"/>
            <a:ext cx="11360800" cy="4555200"/>
          </a:xfrm>
          <a:prstGeom prst="rect">
            <a:avLst/>
          </a:prstGeom>
        </p:spPr>
        <p:txBody>
          <a:bodyPr spcFirstLastPara="1" wrap="square" lIns="121900" tIns="121900" rIns="121900" bIns="121900" anchor="t" anchorCtr="0">
            <a:normAutofit/>
          </a:bodyPr>
          <a:lstStyle/>
          <a:p>
            <a:pPr marL="0" indent="0">
              <a:buNone/>
            </a:pPr>
            <a:r>
              <a:rPr lang="en"/>
              <a:t>Select the session you would like to import by clicking the check mark on the left of the date. Then Click “INSERT DATA”.</a:t>
            </a:r>
            <a:endParaRPr/>
          </a:p>
          <a:p>
            <a:pPr marL="0" indent="0">
              <a:spcBef>
                <a:spcPts val="1600"/>
              </a:spcBef>
              <a:buNone/>
            </a:pPr>
            <a:endParaRPr/>
          </a:p>
          <a:p>
            <a:pPr marL="0" indent="0">
              <a:spcBef>
                <a:spcPts val="1600"/>
              </a:spcBef>
              <a:spcAft>
                <a:spcPts val="1600"/>
              </a:spcAft>
              <a:buNone/>
            </a:pPr>
            <a:endParaRPr/>
          </a:p>
        </p:txBody>
      </p:sp>
      <p:pic>
        <p:nvPicPr>
          <p:cNvPr id="177" name="Google Shape;177;p3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530351" y="1340633"/>
            <a:ext cx="9131303" cy="5136368"/>
          </a:xfrm>
          <a:prstGeom prst="rect">
            <a:avLst/>
          </a:prstGeom>
          <a:noFill/>
          <a:ln>
            <a:noFill/>
          </a:ln>
        </p:spPr>
      </p:pic>
    </p:spTree>
    <p:extLst>
      <p:ext uri="{BB962C8B-B14F-4D97-AF65-F5344CB8AC3E}">
        <p14:creationId xmlns:p14="http://schemas.microsoft.com/office/powerpoint/2010/main" val="141884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Insert Hard Drive into Computer	</a:t>
            </a:r>
            <a:endParaRPr/>
          </a:p>
        </p:txBody>
      </p:sp>
      <p:sp>
        <p:nvSpPr>
          <p:cNvPr id="65" name="Google Shape;65;p14"/>
          <p:cNvSpPr txBox="1">
            <a:spLocks noGrp="1"/>
          </p:cNvSpPr>
          <p:nvPr>
            <p:ph type="body" idx="1"/>
          </p:nvPr>
        </p:nvSpPr>
        <p:spPr>
          <a:xfrm>
            <a:off x="415600" y="1536633"/>
            <a:ext cx="39280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To begin exporting and processing the data you have to start by inserting the external hard drive( that can be found in the cabinet with the revive binder) into the Optovue Avanti Computer. After inserting you will be prompted by the image below: Click Continue without Scanning. Another windows should appear here you can click Open Folder to View Files. </a:t>
            </a:r>
            <a:endParaRPr/>
          </a:p>
        </p:txBody>
      </p:sp>
      <p:pic>
        <p:nvPicPr>
          <p:cNvPr id="66" name="Google Shape;66;p14"/>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280100" y="1536634"/>
            <a:ext cx="7848397" cy="4414733"/>
          </a:xfrm>
          <a:prstGeom prst="rect">
            <a:avLst/>
          </a:prstGeom>
          <a:noFill/>
          <a:ln>
            <a:noFill/>
          </a:ln>
        </p:spPr>
      </p:pic>
    </p:spTree>
    <p:extLst>
      <p:ext uri="{BB962C8B-B14F-4D97-AF65-F5344CB8AC3E}">
        <p14:creationId xmlns:p14="http://schemas.microsoft.com/office/powerpoint/2010/main" val="404006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nSpc>
                <a:spcPct val="115000"/>
              </a:lnSpc>
              <a:spcAft>
                <a:spcPts val="1600"/>
              </a:spcAft>
            </a:pPr>
            <a:r>
              <a:rPr lang="en" sz="2400">
                <a:solidFill>
                  <a:schemeClr val="accent3"/>
                </a:solidFill>
                <a:latin typeface="Average"/>
                <a:ea typeface="Average"/>
                <a:cs typeface="Average"/>
                <a:sym typeface="Average"/>
              </a:rPr>
              <a:t>A new window will prompt merging successful . Click “OK”</a:t>
            </a:r>
            <a:endParaRPr>
              <a:latin typeface="Average"/>
              <a:ea typeface="Average"/>
              <a:cs typeface="Average"/>
              <a:sym typeface="Average"/>
            </a:endParaRPr>
          </a:p>
        </p:txBody>
      </p:sp>
      <p:pic>
        <p:nvPicPr>
          <p:cNvPr id="183" name="Google Shape;183;p32"/>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050416" y="1536701"/>
            <a:ext cx="8091168" cy="4508500"/>
          </a:xfrm>
          <a:prstGeom prst="rect">
            <a:avLst/>
          </a:prstGeom>
          <a:noFill/>
          <a:ln>
            <a:noFill/>
          </a:ln>
        </p:spPr>
      </p:pic>
    </p:spTree>
    <p:extLst>
      <p:ext uri="{BB962C8B-B14F-4D97-AF65-F5344CB8AC3E}">
        <p14:creationId xmlns:p14="http://schemas.microsoft.com/office/powerpoint/2010/main" val="258699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415600" y="428267"/>
            <a:ext cx="11360800" cy="763600"/>
          </a:xfrm>
          <a:prstGeom prst="rect">
            <a:avLst/>
          </a:prstGeom>
        </p:spPr>
        <p:txBody>
          <a:bodyPr spcFirstLastPara="1" wrap="square" lIns="121900" tIns="121900" rIns="121900" bIns="121900" anchor="t" anchorCtr="0">
            <a:normAutofit/>
          </a:bodyPr>
          <a:lstStyle/>
          <a:p>
            <a:r>
              <a:rPr lang="en">
                <a:latin typeface="Average"/>
                <a:ea typeface="Average"/>
                <a:cs typeface="Average"/>
                <a:sym typeface="Average"/>
              </a:rPr>
              <a:t>Click “Exit”</a:t>
            </a:r>
            <a:endParaRPr>
              <a:latin typeface="Average"/>
              <a:ea typeface="Average"/>
              <a:cs typeface="Average"/>
              <a:sym typeface="Average"/>
            </a:endParaRPr>
          </a:p>
        </p:txBody>
      </p:sp>
      <p:pic>
        <p:nvPicPr>
          <p:cNvPr id="189" name="Google Shape;189;p3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289034" y="1191868"/>
            <a:ext cx="9613901" cy="5407833"/>
          </a:xfrm>
          <a:prstGeom prst="rect">
            <a:avLst/>
          </a:prstGeom>
          <a:noFill/>
          <a:ln>
            <a:noFill/>
          </a:ln>
        </p:spPr>
      </p:pic>
    </p:spTree>
    <p:extLst>
      <p:ext uri="{BB962C8B-B14F-4D97-AF65-F5344CB8AC3E}">
        <p14:creationId xmlns:p14="http://schemas.microsoft.com/office/powerpoint/2010/main" val="262183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body" idx="1"/>
          </p:nvPr>
        </p:nvSpPr>
        <p:spPr>
          <a:xfrm>
            <a:off x="415600" y="2158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The window should appear like below. Locate the subject data you would like to work on by entering either NAME, Date of Birth, or EMR ID and clicking “Search”. </a:t>
            </a:r>
            <a:endParaRPr/>
          </a:p>
        </p:txBody>
      </p:sp>
      <p:pic>
        <p:nvPicPr>
          <p:cNvPr id="195" name="Google Shape;195;p3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238251" y="1291434"/>
            <a:ext cx="9715501" cy="5464965"/>
          </a:xfrm>
          <a:prstGeom prst="rect">
            <a:avLst/>
          </a:prstGeom>
          <a:noFill/>
          <a:ln>
            <a:noFill/>
          </a:ln>
        </p:spPr>
      </p:pic>
    </p:spTree>
    <p:extLst>
      <p:ext uri="{BB962C8B-B14F-4D97-AF65-F5344CB8AC3E}">
        <p14:creationId xmlns:p14="http://schemas.microsoft.com/office/powerpoint/2010/main" val="210564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sz="2800">
                <a:solidFill>
                  <a:schemeClr val="lt2"/>
                </a:solidFill>
                <a:latin typeface="Average"/>
                <a:ea typeface="Average"/>
                <a:cs typeface="Average"/>
                <a:sym typeface="Average"/>
              </a:rPr>
              <a:t>Choose the subject and session And click “Review”</a:t>
            </a:r>
            <a:endParaRPr sz="2800">
              <a:solidFill>
                <a:schemeClr val="lt2"/>
              </a:solidFill>
              <a:latin typeface="Average"/>
              <a:ea typeface="Average"/>
              <a:cs typeface="Average"/>
              <a:sym typeface="Average"/>
            </a:endParaRPr>
          </a:p>
        </p:txBody>
      </p:sp>
      <p:pic>
        <p:nvPicPr>
          <p:cNvPr id="201" name="Google Shape;201;p3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731720" y="1676401"/>
            <a:ext cx="8728569" cy="4909799"/>
          </a:xfrm>
          <a:prstGeom prst="rect">
            <a:avLst/>
          </a:prstGeom>
          <a:noFill/>
          <a:ln>
            <a:noFill/>
          </a:ln>
        </p:spPr>
      </p:pic>
    </p:spTree>
    <p:extLst>
      <p:ext uri="{BB962C8B-B14F-4D97-AF65-F5344CB8AC3E}">
        <p14:creationId xmlns:p14="http://schemas.microsoft.com/office/powerpoint/2010/main" val="97755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body" idx="1"/>
          </p:nvPr>
        </p:nvSpPr>
        <p:spPr>
          <a:xfrm>
            <a:off x="415600" y="253933"/>
            <a:ext cx="11294000" cy="1702000"/>
          </a:xfrm>
          <a:prstGeom prst="rect">
            <a:avLst/>
          </a:prstGeom>
        </p:spPr>
        <p:txBody>
          <a:bodyPr spcFirstLastPara="1" wrap="square" lIns="121900" tIns="121900" rIns="121900" bIns="121900" anchor="t" anchorCtr="0">
            <a:normAutofit/>
          </a:bodyPr>
          <a:lstStyle/>
          <a:p>
            <a:pPr marL="0" indent="0">
              <a:spcAft>
                <a:spcPts val="1600"/>
              </a:spcAft>
              <a:buNone/>
            </a:pPr>
            <a:r>
              <a:rPr lang="en" dirty="0"/>
              <a:t>If this is the first visit, you will have two control scans done before dilation. These scans won’t be processed. Even though we have a total of 47 scans, starting with the third scan we will have 45 scans that will be processed. Click the third scan. You should have a window similar to this.</a:t>
            </a:r>
            <a:endParaRPr dirty="0"/>
          </a:p>
        </p:txBody>
      </p:sp>
      <p:pic>
        <p:nvPicPr>
          <p:cNvPr id="207" name="Google Shape;207;p36"/>
          <p:cNvPicPr preferRelativeResize="0"/>
          <p:nvPr/>
        </p:nvPicPr>
        <p:blipFill rotWithShape="1">
          <a:blip r:embed="rId3" cstate="print">
            <a:alphaModFix/>
            <a:extLst>
              <a:ext uri="{28A0092B-C50C-407E-A947-70E740481C1C}">
                <a14:useLocalDpi xmlns:a14="http://schemas.microsoft.com/office/drawing/2010/main" val="0"/>
              </a:ext>
            </a:extLst>
          </a:blip>
          <a:srcRect l="3984" r="3993"/>
          <a:stretch/>
        </p:blipFill>
        <p:spPr>
          <a:xfrm>
            <a:off x="2034052" y="1765301"/>
            <a:ext cx="8123897" cy="4965700"/>
          </a:xfrm>
          <a:prstGeom prst="rect">
            <a:avLst/>
          </a:prstGeom>
          <a:noFill/>
          <a:ln>
            <a:noFill/>
          </a:ln>
        </p:spPr>
      </p:pic>
    </p:spTree>
    <p:extLst>
      <p:ext uri="{BB962C8B-B14F-4D97-AF65-F5344CB8AC3E}">
        <p14:creationId xmlns:p14="http://schemas.microsoft.com/office/powerpoint/2010/main" val="62465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body" idx="1"/>
          </p:nvPr>
        </p:nvSpPr>
        <p:spPr>
          <a:xfrm>
            <a:off x="415600" y="3809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Click “RESET VIEW” AND THEN “EXPORT ANGIO”.</a:t>
            </a:r>
            <a:endParaRPr/>
          </a:p>
        </p:txBody>
      </p:sp>
      <p:pic>
        <p:nvPicPr>
          <p:cNvPr id="213" name="Google Shape;213;p37"/>
          <p:cNvPicPr preferRelativeResize="0"/>
          <p:nvPr/>
        </p:nvPicPr>
        <p:blipFill rotWithShape="1">
          <a:blip r:embed="rId3" cstate="print">
            <a:alphaModFix/>
            <a:extLst>
              <a:ext uri="{28A0092B-C50C-407E-A947-70E740481C1C}">
                <a14:useLocalDpi xmlns:a14="http://schemas.microsoft.com/office/drawing/2010/main" val="0"/>
              </a:ext>
            </a:extLst>
          </a:blip>
          <a:srcRect l="16562" t="5553"/>
          <a:stretch/>
        </p:blipFill>
        <p:spPr>
          <a:xfrm>
            <a:off x="1587501" y="1024567"/>
            <a:ext cx="8623303" cy="5490533"/>
          </a:xfrm>
          <a:prstGeom prst="rect">
            <a:avLst/>
          </a:prstGeom>
          <a:noFill/>
          <a:ln>
            <a:noFill/>
          </a:ln>
        </p:spPr>
      </p:pic>
    </p:spTree>
    <p:extLst>
      <p:ext uri="{BB962C8B-B14F-4D97-AF65-F5344CB8AC3E}">
        <p14:creationId xmlns:p14="http://schemas.microsoft.com/office/powerpoint/2010/main" val="4111179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body" idx="1"/>
          </p:nvPr>
        </p:nvSpPr>
        <p:spPr>
          <a:xfrm>
            <a:off x="415600" y="2158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A window should open, locate the folder we made earlier (the OCTA folder we copied and renamed). This is the angio layer and we will save these images in the angio folder so CLICK RESEARCH ID-&gt; FOVEA -&gt; ANGIO. The window should appear like below. CLICK “SAVE” </a:t>
            </a:r>
            <a:endParaRPr/>
          </a:p>
        </p:txBody>
      </p:sp>
      <p:pic>
        <p:nvPicPr>
          <p:cNvPr id="219" name="Google Shape;219;p38"/>
          <p:cNvPicPr preferRelativeResize="0"/>
          <p:nvPr/>
        </p:nvPicPr>
        <p:blipFill rotWithShape="1">
          <a:blip r:embed="rId3" cstate="print">
            <a:alphaModFix/>
            <a:extLst>
              <a:ext uri="{28A0092B-C50C-407E-A947-70E740481C1C}">
                <a14:useLocalDpi xmlns:a14="http://schemas.microsoft.com/office/drawing/2010/main" val="0"/>
              </a:ext>
            </a:extLst>
          </a:blip>
          <a:srcRect t="1765" b="1755"/>
          <a:stretch/>
        </p:blipFill>
        <p:spPr>
          <a:xfrm>
            <a:off x="3569984" y="1714501"/>
            <a:ext cx="7541235" cy="4775199"/>
          </a:xfrm>
          <a:prstGeom prst="rect">
            <a:avLst/>
          </a:prstGeom>
          <a:noFill/>
          <a:ln>
            <a:noFill/>
          </a:ln>
        </p:spPr>
      </p:pic>
    </p:spTree>
    <p:extLst>
      <p:ext uri="{BB962C8B-B14F-4D97-AF65-F5344CB8AC3E}">
        <p14:creationId xmlns:p14="http://schemas.microsoft.com/office/powerpoint/2010/main" val="38685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body" idx="1"/>
          </p:nvPr>
        </p:nvSpPr>
        <p:spPr>
          <a:xfrm>
            <a:off x="415600" y="3047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We also want the Enface view. CLICK “OCT” and then CLICK “EXPORT ANGIO”. </a:t>
            </a:r>
            <a:endParaRPr/>
          </a:p>
        </p:txBody>
      </p:sp>
      <p:pic>
        <p:nvPicPr>
          <p:cNvPr id="3" name="Picture 2">
            <a:extLst>
              <a:ext uri="{FF2B5EF4-FFF2-40B4-BE49-F238E27FC236}">
                <a16:creationId xmlns:a16="http://schemas.microsoft.com/office/drawing/2014/main" id="{178158D6-8C4A-B194-A0B2-93EBF382596F}"/>
              </a:ext>
            </a:extLst>
          </p:cNvPr>
          <p:cNvPicPr>
            <a:picLocks noChangeAspect="1"/>
          </p:cNvPicPr>
          <p:nvPr/>
        </p:nvPicPr>
        <p:blipFill>
          <a:blip r:embed="rId3"/>
          <a:stretch>
            <a:fillRect/>
          </a:stretch>
        </p:blipFill>
        <p:spPr>
          <a:xfrm>
            <a:off x="1441443" y="1318232"/>
            <a:ext cx="9791025" cy="5395428"/>
          </a:xfrm>
          <a:prstGeom prst="rect">
            <a:avLst/>
          </a:prstGeom>
        </p:spPr>
      </p:pic>
    </p:spTree>
    <p:extLst>
      <p:ext uri="{BB962C8B-B14F-4D97-AF65-F5344CB8AC3E}">
        <p14:creationId xmlns:p14="http://schemas.microsoft.com/office/powerpoint/2010/main" val="4149453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body" idx="1"/>
          </p:nvPr>
        </p:nvSpPr>
        <p:spPr>
          <a:xfrm>
            <a:off x="415600" y="253933"/>
            <a:ext cx="11360800" cy="4555200"/>
          </a:xfrm>
          <a:prstGeom prst="rect">
            <a:avLst/>
          </a:prstGeom>
        </p:spPr>
        <p:txBody>
          <a:bodyPr spcFirstLastPara="1" wrap="square" lIns="121900" tIns="121900" rIns="121900" bIns="121900" anchor="t" anchorCtr="0">
            <a:normAutofit/>
          </a:bodyPr>
          <a:lstStyle/>
          <a:p>
            <a:pPr marL="0" indent="0">
              <a:buNone/>
            </a:pPr>
            <a:r>
              <a:rPr lang="en" dirty="0"/>
              <a:t>After clicking the “OCT” bullet you will see that the images are much lighter in shade. These are the enface view. We will save these in the Enface folder. After clicking “EXPORT ANGIO” The previously saved angio files will now appear with the F,S,I,D,C folders. CLICK “FOVEA”.</a:t>
            </a:r>
            <a:endParaRPr dirty="0"/>
          </a:p>
          <a:p>
            <a:pPr marL="0" indent="0">
              <a:spcBef>
                <a:spcPts val="1600"/>
              </a:spcBef>
              <a:spcAft>
                <a:spcPts val="1600"/>
              </a:spcAft>
              <a:buNone/>
            </a:pPr>
            <a:endParaRPr dirty="0"/>
          </a:p>
        </p:txBody>
      </p:sp>
      <p:pic>
        <p:nvPicPr>
          <p:cNvPr id="231" name="Google Shape;231;p4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829859" y="2054411"/>
            <a:ext cx="6529295" cy="4475493"/>
          </a:xfrm>
          <a:prstGeom prst="rect">
            <a:avLst/>
          </a:prstGeom>
          <a:noFill/>
          <a:ln>
            <a:noFill/>
          </a:ln>
        </p:spPr>
      </p:pic>
    </p:spTree>
    <p:extLst>
      <p:ext uri="{BB962C8B-B14F-4D97-AF65-F5344CB8AC3E}">
        <p14:creationId xmlns:p14="http://schemas.microsoft.com/office/powerpoint/2010/main" val="46121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415600" y="406400"/>
            <a:ext cx="11360800" cy="950400"/>
          </a:xfrm>
          <a:prstGeom prst="rect">
            <a:avLst/>
          </a:prstGeom>
        </p:spPr>
        <p:txBody>
          <a:bodyPr spcFirstLastPara="1" wrap="square" lIns="121900" tIns="121900" rIns="121900" bIns="121900" anchor="t" anchorCtr="0">
            <a:normAutofit/>
          </a:bodyPr>
          <a:lstStyle/>
          <a:p>
            <a:r>
              <a:rPr lang="en" sz="2400">
                <a:solidFill>
                  <a:schemeClr val="accent3"/>
                </a:solidFill>
                <a:latin typeface="Average"/>
                <a:ea typeface="Average"/>
                <a:cs typeface="Average"/>
                <a:sym typeface="Average"/>
              </a:rPr>
              <a:t>Open the ENFACE FOLDER and click “SAVE” </a:t>
            </a:r>
            <a:endParaRPr>
              <a:latin typeface="Average"/>
              <a:ea typeface="Average"/>
              <a:cs typeface="Average"/>
              <a:sym typeface="Average"/>
            </a:endParaRPr>
          </a:p>
        </p:txBody>
      </p:sp>
      <p:pic>
        <p:nvPicPr>
          <p:cNvPr id="237" name="Google Shape;237;p4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15601" y="1244600"/>
            <a:ext cx="6172199" cy="2057400"/>
          </a:xfrm>
          <a:prstGeom prst="rect">
            <a:avLst/>
          </a:prstGeom>
          <a:noFill/>
          <a:ln>
            <a:noFill/>
          </a:ln>
        </p:spPr>
      </p:pic>
      <p:pic>
        <p:nvPicPr>
          <p:cNvPr id="238" name="Google Shape;238;p41"/>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5477200" y="2514601"/>
            <a:ext cx="6299200" cy="4050601"/>
          </a:xfrm>
          <a:prstGeom prst="rect">
            <a:avLst/>
          </a:prstGeom>
          <a:noFill/>
          <a:ln>
            <a:noFill/>
          </a:ln>
        </p:spPr>
      </p:pic>
    </p:spTree>
    <p:extLst>
      <p:ext uri="{BB962C8B-B14F-4D97-AF65-F5344CB8AC3E}">
        <p14:creationId xmlns:p14="http://schemas.microsoft.com/office/powerpoint/2010/main" val="2011654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Where would you like to export?</a:t>
            </a:r>
            <a:endParaRPr/>
          </a:p>
        </p:txBody>
      </p:sp>
      <p:sp>
        <p:nvSpPr>
          <p:cNvPr id="72" name="Google Shape;72;p15"/>
          <p:cNvSpPr txBox="1">
            <a:spLocks noGrp="1"/>
          </p:cNvSpPr>
          <p:nvPr>
            <p:ph type="body" idx="1"/>
          </p:nvPr>
        </p:nvSpPr>
        <p:spPr>
          <a:xfrm>
            <a:off x="415600" y="1536633"/>
            <a:ext cx="39152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Locate where you would like to export the data. Create a folder with the name being the Research ID that will identify the patient. You can easily find the Research ID on the Medical History Sheet. As shown on the right:</a:t>
            </a:r>
            <a:endParaRPr/>
          </a:p>
        </p:txBody>
      </p:sp>
      <p:pic>
        <p:nvPicPr>
          <p:cNvPr id="73" name="Google Shape;73;p15"/>
          <p:cNvPicPr preferRelativeResize="0"/>
          <p:nvPr/>
        </p:nvPicPr>
        <p:blipFill>
          <a:blip r:embed="rId3" cstate="print">
            <a:alphaModFix/>
            <a:extLst>
              <a:ext uri="{28A0092B-C50C-407E-A947-70E740481C1C}">
                <a14:useLocalDpi xmlns:a14="http://schemas.microsoft.com/office/drawing/2010/main" val="0"/>
              </a:ext>
            </a:extLst>
          </a:blip>
          <a:stretch>
            <a:fillRect/>
          </a:stretch>
        </p:blipFill>
        <p:spPr>
          <a:xfrm>
            <a:off x="6464400" y="1356968"/>
            <a:ext cx="3662152" cy="4734865"/>
          </a:xfrm>
          <a:prstGeom prst="rect">
            <a:avLst/>
          </a:prstGeom>
          <a:noFill/>
          <a:ln>
            <a:noFill/>
          </a:ln>
        </p:spPr>
      </p:pic>
    </p:spTree>
    <p:extLst>
      <p:ext uri="{BB962C8B-B14F-4D97-AF65-F5344CB8AC3E}">
        <p14:creationId xmlns:p14="http://schemas.microsoft.com/office/powerpoint/2010/main" val="3671797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body" idx="1"/>
          </p:nvPr>
        </p:nvSpPr>
        <p:spPr>
          <a:xfrm>
            <a:off x="415600" y="254000"/>
            <a:ext cx="11360800" cy="2476400"/>
          </a:xfrm>
          <a:prstGeom prst="rect">
            <a:avLst/>
          </a:prstGeom>
        </p:spPr>
        <p:txBody>
          <a:bodyPr spcFirstLastPara="1" wrap="square" lIns="121900" tIns="121900" rIns="121900" bIns="121900" anchor="t" anchorCtr="0">
            <a:normAutofit/>
          </a:bodyPr>
          <a:lstStyle/>
          <a:p>
            <a:pPr marL="0" indent="0">
              <a:buNone/>
            </a:pPr>
            <a:r>
              <a:rPr lang="en" dirty="0"/>
              <a:t>As you may have noticed in the angio and enface folders. There were only 4 images but 5 folders. For the fifth image Click “EXIT” </a:t>
            </a:r>
            <a:endParaRPr dirty="0"/>
          </a:p>
          <a:p>
            <a:pPr marL="0" indent="0">
              <a:spcBef>
                <a:spcPts val="1600"/>
              </a:spcBef>
              <a:spcAft>
                <a:spcPts val="1600"/>
              </a:spcAft>
              <a:buNone/>
            </a:pPr>
            <a:endParaRPr dirty="0"/>
          </a:p>
        </p:txBody>
      </p:sp>
      <p:pic>
        <p:nvPicPr>
          <p:cNvPr id="2" name="Picture 1">
            <a:extLst>
              <a:ext uri="{FF2B5EF4-FFF2-40B4-BE49-F238E27FC236}">
                <a16:creationId xmlns:a16="http://schemas.microsoft.com/office/drawing/2014/main" id="{315D3BA0-860B-8366-DE8C-C30F08DE4DFC}"/>
              </a:ext>
            </a:extLst>
          </p:cNvPr>
          <p:cNvPicPr>
            <a:picLocks noChangeAspect="1"/>
          </p:cNvPicPr>
          <p:nvPr/>
        </p:nvPicPr>
        <p:blipFill>
          <a:blip r:embed="rId3"/>
          <a:stretch>
            <a:fillRect/>
          </a:stretch>
        </p:blipFill>
        <p:spPr>
          <a:xfrm>
            <a:off x="1394758" y="1492200"/>
            <a:ext cx="9278916" cy="5108891"/>
          </a:xfrm>
          <a:prstGeom prst="rect">
            <a:avLst/>
          </a:prstGeom>
        </p:spPr>
      </p:pic>
    </p:spTree>
    <p:extLst>
      <p:ext uri="{BB962C8B-B14F-4D97-AF65-F5344CB8AC3E}">
        <p14:creationId xmlns:p14="http://schemas.microsoft.com/office/powerpoint/2010/main" val="99911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nSpc>
                <a:spcPct val="115000"/>
              </a:lnSpc>
              <a:spcAft>
                <a:spcPts val="1600"/>
              </a:spcAft>
            </a:pPr>
            <a:r>
              <a:rPr lang="en" sz="2533">
                <a:solidFill>
                  <a:schemeClr val="accent3"/>
                </a:solidFill>
                <a:latin typeface="Average"/>
                <a:ea typeface="Average"/>
                <a:cs typeface="Average"/>
                <a:sym typeface="Average"/>
              </a:rPr>
              <a:t>The window should be similar to this: </a:t>
            </a:r>
            <a:endParaRPr sz="4133">
              <a:latin typeface="Average"/>
              <a:ea typeface="Average"/>
              <a:cs typeface="Average"/>
              <a:sym typeface="Average"/>
            </a:endParaRPr>
          </a:p>
        </p:txBody>
      </p:sp>
      <p:pic>
        <p:nvPicPr>
          <p:cNvPr id="2" name="Picture 1">
            <a:extLst>
              <a:ext uri="{FF2B5EF4-FFF2-40B4-BE49-F238E27FC236}">
                <a16:creationId xmlns:a16="http://schemas.microsoft.com/office/drawing/2014/main" id="{563E328E-2E3E-19F4-A4DB-BCE6CEFA8D42}"/>
              </a:ext>
            </a:extLst>
          </p:cNvPr>
          <p:cNvPicPr>
            <a:picLocks noChangeAspect="1"/>
          </p:cNvPicPr>
          <p:nvPr/>
        </p:nvPicPr>
        <p:blipFill>
          <a:blip r:embed="rId3"/>
          <a:stretch>
            <a:fillRect/>
          </a:stretch>
        </p:blipFill>
        <p:spPr>
          <a:xfrm>
            <a:off x="1352901" y="1356967"/>
            <a:ext cx="9486198" cy="5194242"/>
          </a:xfrm>
          <a:prstGeom prst="rect">
            <a:avLst/>
          </a:prstGeom>
        </p:spPr>
      </p:pic>
    </p:spTree>
    <p:extLst>
      <p:ext uri="{BB962C8B-B14F-4D97-AF65-F5344CB8AC3E}">
        <p14:creationId xmlns:p14="http://schemas.microsoft.com/office/powerpoint/2010/main" val="2554687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body" idx="1"/>
          </p:nvPr>
        </p:nvSpPr>
        <p:spPr>
          <a:xfrm>
            <a:off x="415600" y="2920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This is the full view and the fifth image we need for both the Angio and Enface views. Before you save you need to click RETINA. Not doing so will just make a copy of the superficial layer which you have from the previous steps. </a:t>
            </a:r>
            <a:endParaRPr/>
          </a:p>
        </p:txBody>
      </p:sp>
      <p:pic>
        <p:nvPicPr>
          <p:cNvPr id="256" name="Google Shape;256;p44"/>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435101" y="1866901"/>
            <a:ext cx="9321799" cy="4038599"/>
          </a:xfrm>
          <a:prstGeom prst="rect">
            <a:avLst/>
          </a:prstGeom>
          <a:noFill/>
          <a:ln>
            <a:noFill/>
          </a:ln>
        </p:spPr>
      </p:pic>
    </p:spTree>
    <p:extLst>
      <p:ext uri="{BB962C8B-B14F-4D97-AF65-F5344CB8AC3E}">
        <p14:creationId xmlns:p14="http://schemas.microsoft.com/office/powerpoint/2010/main" val="56687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a:buSzPts val="990"/>
            </a:pPr>
            <a:r>
              <a:rPr lang="en" sz="3067" dirty="0">
                <a:solidFill>
                  <a:schemeClr val="lt2"/>
                </a:solidFill>
                <a:latin typeface="Average"/>
                <a:ea typeface="Average"/>
                <a:cs typeface="Average"/>
                <a:sym typeface="Average"/>
              </a:rPr>
              <a:t>Below is both the retina and superficial. Not clicking retina will leave you with the image on the left. See the difference. Make sure to click Retina before exporting. </a:t>
            </a:r>
            <a:endParaRPr sz="3067" dirty="0">
              <a:solidFill>
                <a:schemeClr val="lt2"/>
              </a:solidFill>
              <a:latin typeface="Average"/>
              <a:ea typeface="Average"/>
              <a:cs typeface="Average"/>
              <a:sym typeface="Average"/>
            </a:endParaRPr>
          </a:p>
        </p:txBody>
      </p:sp>
      <p:pic>
        <p:nvPicPr>
          <p:cNvPr id="262" name="Google Shape;262;p45"/>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498601" y="2245965"/>
            <a:ext cx="8917735" cy="4394001"/>
          </a:xfrm>
          <a:prstGeom prst="rect">
            <a:avLst/>
          </a:prstGeom>
          <a:noFill/>
          <a:ln>
            <a:noFill/>
          </a:ln>
        </p:spPr>
      </p:pic>
    </p:spTree>
    <p:extLst>
      <p:ext uri="{BB962C8B-B14F-4D97-AF65-F5344CB8AC3E}">
        <p14:creationId xmlns:p14="http://schemas.microsoft.com/office/powerpoint/2010/main" val="323287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body" idx="1"/>
          </p:nvPr>
        </p:nvSpPr>
        <p:spPr>
          <a:xfrm>
            <a:off x="421778" y="3301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Click “EXPORT ANGIO”. </a:t>
            </a:r>
            <a:endParaRPr/>
          </a:p>
        </p:txBody>
      </p:sp>
      <p:pic>
        <p:nvPicPr>
          <p:cNvPr id="2" name="Picture 1">
            <a:extLst>
              <a:ext uri="{FF2B5EF4-FFF2-40B4-BE49-F238E27FC236}">
                <a16:creationId xmlns:a16="http://schemas.microsoft.com/office/drawing/2014/main" id="{29BD6F24-06F1-1C4E-ED83-7DF7397D12C5}"/>
              </a:ext>
            </a:extLst>
          </p:cNvPr>
          <p:cNvPicPr>
            <a:picLocks noChangeAspect="1"/>
          </p:cNvPicPr>
          <p:nvPr/>
        </p:nvPicPr>
        <p:blipFill>
          <a:blip r:embed="rId3"/>
          <a:stretch>
            <a:fillRect/>
          </a:stretch>
        </p:blipFill>
        <p:spPr>
          <a:xfrm>
            <a:off x="1099895" y="935828"/>
            <a:ext cx="9992210" cy="5492972"/>
          </a:xfrm>
          <a:prstGeom prst="rect">
            <a:avLst/>
          </a:prstGeom>
        </p:spPr>
      </p:pic>
    </p:spTree>
    <p:extLst>
      <p:ext uri="{BB962C8B-B14F-4D97-AF65-F5344CB8AC3E}">
        <p14:creationId xmlns:p14="http://schemas.microsoft.com/office/powerpoint/2010/main" val="2228309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nSpc>
                <a:spcPct val="115000"/>
              </a:lnSpc>
            </a:pPr>
            <a:r>
              <a:rPr lang="en" sz="2400">
                <a:solidFill>
                  <a:schemeClr val="accent3"/>
                </a:solidFill>
                <a:latin typeface="Average"/>
                <a:ea typeface="Average"/>
                <a:cs typeface="Average"/>
                <a:sym typeface="Average"/>
              </a:rPr>
              <a:t>The window should open to where you saved the Enface images. Click Fovea in the address bar and save in the main FOVEA folder like below. </a:t>
            </a:r>
            <a:endParaRPr sz="2400">
              <a:solidFill>
                <a:schemeClr val="accent3"/>
              </a:solidFill>
              <a:latin typeface="Average"/>
              <a:ea typeface="Average"/>
              <a:cs typeface="Average"/>
              <a:sym typeface="Average"/>
            </a:endParaRPr>
          </a:p>
          <a:p>
            <a:pPr>
              <a:spcBef>
                <a:spcPts val="1600"/>
              </a:spcBef>
            </a:pPr>
            <a:endParaRPr/>
          </a:p>
        </p:txBody>
      </p:sp>
      <p:pic>
        <p:nvPicPr>
          <p:cNvPr id="274" name="Google Shape;274;p47"/>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552701" y="1651000"/>
            <a:ext cx="7086599" cy="4564267"/>
          </a:xfrm>
          <a:prstGeom prst="rect">
            <a:avLst/>
          </a:prstGeom>
          <a:noFill/>
          <a:ln>
            <a:noFill/>
          </a:ln>
        </p:spPr>
      </p:pic>
    </p:spTree>
    <p:extLst>
      <p:ext uri="{BB962C8B-B14F-4D97-AF65-F5344CB8AC3E}">
        <p14:creationId xmlns:p14="http://schemas.microsoft.com/office/powerpoint/2010/main" val="384312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Repeat Repeat and Repeat</a:t>
            </a:r>
            <a:endParaRPr/>
          </a:p>
        </p:txBody>
      </p:sp>
      <p:sp>
        <p:nvSpPr>
          <p:cNvPr id="280" name="Google Shape;280;p4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That ends one scan. Click the fourth scan of the session which will be the second scan after dilation if it is a Visit 1 session. Repeat the steps above so you will add 4 images in the angio folder, 4 in the enface and 2 in the main fovea folder. And keep repeating with all the images.</a:t>
            </a:r>
            <a:endParaRPr/>
          </a:p>
        </p:txBody>
      </p:sp>
    </p:spTree>
    <p:extLst>
      <p:ext uri="{BB962C8B-B14F-4D97-AF65-F5344CB8AC3E}">
        <p14:creationId xmlns:p14="http://schemas.microsoft.com/office/powerpoint/2010/main" val="2997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9"/>
          <p:cNvSpPr txBox="1">
            <a:spLocks noGrp="1"/>
          </p:cNvSpPr>
          <p:nvPr>
            <p:ph type="body" idx="1"/>
          </p:nvPr>
        </p:nvSpPr>
        <p:spPr>
          <a:xfrm>
            <a:off x="415600" y="126933"/>
            <a:ext cx="11360800" cy="2248000"/>
          </a:xfrm>
          <a:prstGeom prst="rect">
            <a:avLst/>
          </a:prstGeom>
        </p:spPr>
        <p:txBody>
          <a:bodyPr spcFirstLastPara="1" wrap="square" lIns="121900" tIns="121900" rIns="121900" bIns="121900" anchor="t" anchorCtr="0">
            <a:normAutofit/>
          </a:bodyPr>
          <a:lstStyle/>
          <a:p>
            <a:pPr marL="0" indent="0">
              <a:spcAft>
                <a:spcPts val="1600"/>
              </a:spcAft>
              <a:buNone/>
            </a:pPr>
            <a:r>
              <a:rPr lang="en"/>
              <a:t>After 10-11 scans depending on the session. You will encounter the images of the temporal side. How do you know if these are temporal images? Well no fovea is a big hint. Like the image below you’ll see there's no fovea (big dark spot in the middle) If you notice too late and have already saved one or two scans. Congratulations welcome to the club. For the temporal images we will do the same thing as the Fovea images but save in the Temporal folder. </a:t>
            </a:r>
            <a:endParaRPr/>
          </a:p>
        </p:txBody>
      </p:sp>
      <p:pic>
        <p:nvPicPr>
          <p:cNvPr id="286" name="Google Shape;286;p49"/>
          <p:cNvPicPr preferRelativeResize="0"/>
          <p:nvPr/>
        </p:nvPicPr>
        <p:blipFill rotWithShape="1">
          <a:blip r:embed="rId3" cstate="print">
            <a:alphaModFix/>
            <a:extLst>
              <a:ext uri="{28A0092B-C50C-407E-A947-70E740481C1C}">
                <a14:useLocalDpi xmlns:a14="http://schemas.microsoft.com/office/drawing/2010/main" val="0"/>
              </a:ext>
            </a:extLst>
          </a:blip>
          <a:srcRect t="622" b="631"/>
          <a:stretch/>
        </p:blipFill>
        <p:spPr>
          <a:xfrm>
            <a:off x="2559049" y="2298701"/>
            <a:ext cx="7073899" cy="4317999"/>
          </a:xfrm>
          <a:prstGeom prst="rect">
            <a:avLst/>
          </a:prstGeom>
          <a:noFill/>
          <a:ln>
            <a:noFill/>
          </a:ln>
        </p:spPr>
      </p:pic>
    </p:spTree>
    <p:extLst>
      <p:ext uri="{BB962C8B-B14F-4D97-AF65-F5344CB8AC3E}">
        <p14:creationId xmlns:p14="http://schemas.microsoft.com/office/powerpoint/2010/main" val="1491176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body" idx="1"/>
          </p:nvPr>
        </p:nvSpPr>
        <p:spPr>
          <a:xfrm>
            <a:off x="415600" y="165033"/>
            <a:ext cx="11360800" cy="1765200"/>
          </a:xfrm>
          <a:prstGeom prst="rect">
            <a:avLst/>
          </a:prstGeom>
        </p:spPr>
        <p:txBody>
          <a:bodyPr spcFirstLastPara="1" wrap="square" lIns="121900" tIns="121900" rIns="121900" bIns="121900" anchor="t" anchorCtr="0">
            <a:normAutofit/>
          </a:bodyPr>
          <a:lstStyle/>
          <a:p>
            <a:pPr marL="0" indent="0">
              <a:spcAft>
                <a:spcPts val="1600"/>
              </a:spcAft>
              <a:buNone/>
            </a:pPr>
            <a:r>
              <a:rPr lang="en"/>
              <a:t>So like the Fovea images we will save the angio images in the TEMPORAL-&gt;ANGIO folder and the ENFACE images in the TEMPORAL -&gt;ENFACE folder </a:t>
            </a:r>
            <a:endParaRPr/>
          </a:p>
        </p:txBody>
      </p:sp>
      <p:pic>
        <p:nvPicPr>
          <p:cNvPr id="292" name="Google Shape;292;p5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2234" y="1861234"/>
            <a:ext cx="5638701" cy="3447367"/>
          </a:xfrm>
          <a:prstGeom prst="rect">
            <a:avLst/>
          </a:prstGeom>
          <a:noFill/>
          <a:ln>
            <a:noFill/>
          </a:ln>
        </p:spPr>
      </p:pic>
      <p:pic>
        <p:nvPicPr>
          <p:cNvPr id="293" name="Google Shape;293;p50"/>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6172611" y="1790701"/>
            <a:ext cx="5905088" cy="3447367"/>
          </a:xfrm>
          <a:prstGeom prst="rect">
            <a:avLst/>
          </a:prstGeom>
          <a:noFill/>
          <a:ln>
            <a:noFill/>
          </a:ln>
        </p:spPr>
      </p:pic>
    </p:spTree>
    <p:extLst>
      <p:ext uri="{BB962C8B-B14F-4D97-AF65-F5344CB8AC3E}">
        <p14:creationId xmlns:p14="http://schemas.microsoft.com/office/powerpoint/2010/main" val="234502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nSpc>
                <a:spcPct val="115000"/>
              </a:lnSpc>
              <a:spcAft>
                <a:spcPts val="1600"/>
              </a:spcAft>
            </a:pPr>
            <a:r>
              <a:rPr lang="en" sz="2400" dirty="0">
                <a:solidFill>
                  <a:schemeClr val="accent3"/>
                </a:solidFill>
                <a:latin typeface="Average"/>
                <a:ea typeface="Average"/>
                <a:cs typeface="Average"/>
                <a:sym typeface="Average"/>
              </a:rPr>
              <a:t>The full retina images will be saved in the main temporal folder. Make sure you click the Retina and not save the superficial layer.</a:t>
            </a:r>
            <a:endParaRPr dirty="0">
              <a:latin typeface="Average"/>
              <a:ea typeface="Average"/>
              <a:cs typeface="Average"/>
              <a:sym typeface="Average"/>
            </a:endParaRPr>
          </a:p>
        </p:txBody>
      </p:sp>
      <p:pic>
        <p:nvPicPr>
          <p:cNvPr id="299" name="Google Shape;299;p5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689100" y="1778000"/>
            <a:ext cx="7571232" cy="4584701"/>
          </a:xfrm>
          <a:prstGeom prst="rect">
            <a:avLst/>
          </a:prstGeom>
          <a:noFill/>
          <a:ln>
            <a:noFill/>
          </a:ln>
        </p:spPr>
      </p:pic>
    </p:spTree>
    <p:extLst>
      <p:ext uri="{BB962C8B-B14F-4D97-AF65-F5344CB8AC3E}">
        <p14:creationId xmlns:p14="http://schemas.microsoft.com/office/powerpoint/2010/main" val="187485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15600" y="136167"/>
            <a:ext cx="11360800" cy="763600"/>
          </a:xfrm>
          <a:prstGeom prst="rect">
            <a:avLst/>
          </a:prstGeom>
        </p:spPr>
        <p:txBody>
          <a:bodyPr spcFirstLastPara="1" wrap="square" lIns="121900" tIns="121900" rIns="121900" bIns="121900" anchor="t" anchorCtr="0">
            <a:normAutofit/>
          </a:bodyPr>
          <a:lstStyle/>
          <a:p>
            <a:r>
              <a:rPr lang="en"/>
              <a:t>Once you have your Research ID create a folder in the hard drive</a:t>
            </a:r>
            <a:endParaRPr/>
          </a:p>
        </p:txBody>
      </p:sp>
      <p:sp>
        <p:nvSpPr>
          <p:cNvPr id="79" name="Google Shape;79;p16"/>
          <p:cNvSpPr txBox="1">
            <a:spLocks noGrp="1"/>
          </p:cNvSpPr>
          <p:nvPr>
            <p:ph type="body" idx="1"/>
          </p:nvPr>
        </p:nvSpPr>
        <p:spPr>
          <a:xfrm>
            <a:off x="177800" y="825433"/>
            <a:ext cx="42672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   We will name ours AA1</a:t>
            </a:r>
            <a:endParaRPr/>
          </a:p>
        </p:txBody>
      </p:sp>
      <p:pic>
        <p:nvPicPr>
          <p:cNvPr id="80" name="Google Shape;80;p16"/>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15600" y="1710334"/>
            <a:ext cx="5625472" cy="3759199"/>
          </a:xfrm>
          <a:prstGeom prst="rect">
            <a:avLst/>
          </a:prstGeom>
          <a:noFill/>
          <a:ln>
            <a:noFill/>
          </a:ln>
        </p:spPr>
      </p:pic>
      <p:pic>
        <p:nvPicPr>
          <p:cNvPr id="81" name="Google Shape;81;p16"/>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6197600" y="1710334"/>
            <a:ext cx="5422899" cy="3759199"/>
          </a:xfrm>
          <a:prstGeom prst="rect">
            <a:avLst/>
          </a:prstGeom>
          <a:noFill/>
          <a:ln>
            <a:noFill/>
          </a:ln>
        </p:spPr>
      </p:pic>
    </p:spTree>
    <p:extLst>
      <p:ext uri="{BB962C8B-B14F-4D97-AF65-F5344CB8AC3E}">
        <p14:creationId xmlns:p14="http://schemas.microsoft.com/office/powerpoint/2010/main" val="293946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2"/>
          <p:cNvSpPr txBox="1">
            <a:spLocks noGrp="1"/>
          </p:cNvSpPr>
          <p:nvPr>
            <p:ph type="body" idx="1"/>
          </p:nvPr>
        </p:nvSpPr>
        <p:spPr>
          <a:xfrm>
            <a:off x="419100" y="342900"/>
            <a:ext cx="11357200" cy="5748800"/>
          </a:xfrm>
          <a:prstGeom prst="rect">
            <a:avLst/>
          </a:prstGeom>
        </p:spPr>
        <p:txBody>
          <a:bodyPr spcFirstLastPara="1" wrap="square" lIns="121900" tIns="121900" rIns="121900" bIns="121900" anchor="t" anchorCtr="0">
            <a:normAutofit/>
          </a:bodyPr>
          <a:lstStyle/>
          <a:p>
            <a:pPr marL="0" indent="0">
              <a:buNone/>
            </a:pPr>
            <a:endParaRPr/>
          </a:p>
          <a:p>
            <a:pPr marL="0" indent="0">
              <a:spcBef>
                <a:spcPts val="1600"/>
              </a:spcBef>
              <a:buNone/>
            </a:pPr>
            <a:endParaRPr/>
          </a:p>
          <a:p>
            <a:pPr marL="0" indent="0">
              <a:spcBef>
                <a:spcPts val="1600"/>
              </a:spcBef>
              <a:buNone/>
            </a:pPr>
            <a:endParaRPr/>
          </a:p>
          <a:p>
            <a:pPr marL="0" indent="0">
              <a:spcBef>
                <a:spcPts val="1600"/>
              </a:spcBef>
              <a:buNone/>
            </a:pPr>
            <a:endParaRPr/>
          </a:p>
          <a:p>
            <a:pPr marL="0" indent="0">
              <a:spcBef>
                <a:spcPts val="1600"/>
              </a:spcBef>
              <a:buNone/>
            </a:pPr>
            <a:r>
              <a:rPr lang="en"/>
              <a:t>REPEAT AND REPEAT. Until you encounter the fovea images of the second session. Save those images in the fovea folder. Exactly like mentioned before. </a:t>
            </a:r>
            <a:endParaRPr/>
          </a:p>
          <a:p>
            <a:pPr marL="0" indent="0">
              <a:spcBef>
                <a:spcPts val="1600"/>
              </a:spcBef>
              <a:spcAft>
                <a:spcPts val="1600"/>
              </a:spcAft>
              <a:buNone/>
            </a:pPr>
            <a:endParaRPr/>
          </a:p>
        </p:txBody>
      </p:sp>
    </p:spTree>
    <p:extLst>
      <p:ext uri="{BB962C8B-B14F-4D97-AF65-F5344CB8AC3E}">
        <p14:creationId xmlns:p14="http://schemas.microsoft.com/office/powerpoint/2010/main" val="3304907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body" idx="1"/>
          </p:nvPr>
        </p:nvSpPr>
        <p:spPr>
          <a:xfrm>
            <a:off x="415600" y="215833"/>
            <a:ext cx="11360800" cy="4555200"/>
          </a:xfrm>
          <a:prstGeom prst="rect">
            <a:avLst/>
          </a:prstGeom>
        </p:spPr>
        <p:txBody>
          <a:bodyPr spcFirstLastPara="1" wrap="square" lIns="121900" tIns="121900" rIns="121900" bIns="121900" anchor="t" anchorCtr="0">
            <a:normAutofit/>
          </a:bodyPr>
          <a:lstStyle/>
          <a:p>
            <a:pPr marL="0" indent="0">
              <a:buNone/>
            </a:pPr>
            <a:r>
              <a:rPr lang="en" dirty="0"/>
              <a:t>Okay now that all the images have been saved. Open the fovea folder. You will have a lot of images. These images are all different layers of the scans we took. To distinguish between you’ll notice that they’re names end with which layer they are. </a:t>
            </a:r>
            <a:endParaRPr dirty="0"/>
          </a:p>
          <a:p>
            <a:pPr marL="0" indent="0">
              <a:spcBef>
                <a:spcPts val="1600"/>
              </a:spcBef>
              <a:spcAft>
                <a:spcPts val="1600"/>
              </a:spcAft>
              <a:buNone/>
            </a:pPr>
            <a:endParaRPr dirty="0"/>
          </a:p>
        </p:txBody>
      </p:sp>
      <p:pic>
        <p:nvPicPr>
          <p:cNvPr id="310" name="Google Shape;310;p5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715900" y="1701801"/>
            <a:ext cx="8760203" cy="4927599"/>
          </a:xfrm>
          <a:prstGeom prst="rect">
            <a:avLst/>
          </a:prstGeom>
          <a:noFill/>
          <a:ln>
            <a:noFill/>
          </a:ln>
        </p:spPr>
      </p:pic>
    </p:spTree>
    <p:extLst>
      <p:ext uri="{BB962C8B-B14F-4D97-AF65-F5344CB8AC3E}">
        <p14:creationId xmlns:p14="http://schemas.microsoft.com/office/powerpoint/2010/main" val="153925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4"/>
          <p:cNvSpPr txBox="1">
            <a:spLocks noGrp="1"/>
          </p:cNvSpPr>
          <p:nvPr>
            <p:ph type="body" idx="1"/>
          </p:nvPr>
        </p:nvSpPr>
        <p:spPr>
          <a:xfrm>
            <a:off x="415600" y="228533"/>
            <a:ext cx="11360800" cy="5651600"/>
          </a:xfrm>
          <a:prstGeom prst="rect">
            <a:avLst/>
          </a:prstGeom>
        </p:spPr>
        <p:txBody>
          <a:bodyPr spcFirstLastPara="1" wrap="square" lIns="121900" tIns="121900" rIns="121900" bIns="121900" anchor="t" anchorCtr="0">
            <a:normAutofit/>
          </a:bodyPr>
          <a:lstStyle/>
          <a:p>
            <a:pPr marL="0" indent="0">
              <a:buNone/>
            </a:pPr>
            <a:r>
              <a:rPr lang="en" dirty="0"/>
              <a:t>Now to start transferring the images into their respective folders use ctrl and the scroll wheel on the mouse to make it so there are 4 images per row in the window. There will be 4 Columns: </a:t>
            </a:r>
            <a:endParaRPr lang="en-US" sz="1867"/>
          </a:p>
          <a:p>
            <a:pPr marL="0" indent="0">
              <a:lnSpc>
                <a:spcPct val="114999"/>
              </a:lnSpc>
              <a:buNone/>
            </a:pPr>
            <a:endParaRPr lang="en" dirty="0"/>
          </a:p>
          <a:p>
            <a:pPr marL="304792" indent="-270927">
              <a:buSzPts val="1400"/>
              <a:buAutoNum type="arabicPeriod"/>
            </a:pPr>
            <a:r>
              <a:rPr lang="en" sz="1867" dirty="0"/>
              <a:t>CHORIOCAPILLARIS</a:t>
            </a:r>
            <a:endParaRPr sz="1867" dirty="0"/>
          </a:p>
          <a:p>
            <a:pPr marL="304792" indent="-270927">
              <a:buSzPts val="1400"/>
              <a:buAutoNum type="arabicPeriod"/>
            </a:pPr>
            <a:r>
              <a:rPr lang="en" sz="1867" dirty="0"/>
              <a:t>INTERMEDIATE </a:t>
            </a:r>
            <a:endParaRPr sz="1867"/>
          </a:p>
          <a:p>
            <a:pPr marL="304792" indent="-270927">
              <a:buSzPts val="1400"/>
              <a:buAutoNum type="arabicPeriod"/>
            </a:pPr>
            <a:r>
              <a:rPr lang="en" sz="1867" dirty="0"/>
              <a:t>NEW DEEP</a:t>
            </a:r>
            <a:endParaRPr lang="en-US" sz="1867" dirty="0">
              <a:cs typeface="Arial"/>
            </a:endParaRPr>
          </a:p>
          <a:p>
            <a:pPr marL="304792" indent="-270927">
              <a:lnSpc>
                <a:spcPct val="114999"/>
              </a:lnSpc>
              <a:buSzPts val="1400"/>
              <a:buAutoNum type="arabicPeriod"/>
            </a:pPr>
            <a:r>
              <a:rPr lang="en" sz="1867" dirty="0">
                <a:cs typeface="Arial"/>
              </a:rPr>
              <a:t>SUPERFICIAL </a:t>
            </a:r>
            <a:endParaRPr lang="en-US" sz="1867" dirty="0">
              <a:cs typeface="Arial"/>
            </a:endParaRPr>
          </a:p>
          <a:p>
            <a:pPr marL="304792" indent="-270927">
              <a:lnSpc>
                <a:spcPct val="114999"/>
              </a:lnSpc>
              <a:buSzPts val="1400"/>
              <a:buAutoNum type="arabicPeriod"/>
            </a:pPr>
            <a:endParaRPr lang="en" sz="1867" dirty="0"/>
          </a:p>
          <a:p>
            <a:pPr marL="0" indent="0">
              <a:spcBef>
                <a:spcPts val="1600"/>
              </a:spcBef>
              <a:spcAft>
                <a:spcPts val="1600"/>
              </a:spcAft>
              <a:buNone/>
            </a:pPr>
            <a:endParaRPr sz="1867"/>
          </a:p>
        </p:txBody>
      </p:sp>
      <p:pic>
        <p:nvPicPr>
          <p:cNvPr id="316" name="Google Shape;316;p5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298278" y="1498601"/>
            <a:ext cx="8760203" cy="4927599"/>
          </a:xfrm>
          <a:prstGeom prst="rect">
            <a:avLst/>
          </a:prstGeom>
          <a:noFill/>
          <a:ln>
            <a:noFill/>
          </a:ln>
        </p:spPr>
      </p:pic>
    </p:spTree>
    <p:extLst>
      <p:ext uri="{BB962C8B-B14F-4D97-AF65-F5344CB8AC3E}">
        <p14:creationId xmlns:p14="http://schemas.microsoft.com/office/powerpoint/2010/main" val="613878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body" idx="1"/>
          </p:nvPr>
        </p:nvSpPr>
        <p:spPr>
          <a:xfrm>
            <a:off x="415600" y="3301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Select one column by dragging the mouse straight down one set. </a:t>
            </a:r>
            <a:endParaRPr/>
          </a:p>
        </p:txBody>
      </p:sp>
      <p:pic>
        <p:nvPicPr>
          <p:cNvPr id="322" name="Google Shape;322;p5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490134" y="1397000"/>
            <a:ext cx="9211733" cy="5181600"/>
          </a:xfrm>
          <a:prstGeom prst="rect">
            <a:avLst/>
          </a:prstGeom>
          <a:noFill/>
          <a:ln>
            <a:noFill/>
          </a:ln>
        </p:spPr>
      </p:pic>
    </p:spTree>
    <p:extLst>
      <p:ext uri="{BB962C8B-B14F-4D97-AF65-F5344CB8AC3E}">
        <p14:creationId xmlns:p14="http://schemas.microsoft.com/office/powerpoint/2010/main" val="666861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6"/>
          <p:cNvSpPr txBox="1">
            <a:spLocks noGrp="1"/>
          </p:cNvSpPr>
          <p:nvPr>
            <p:ph type="body" idx="1"/>
          </p:nvPr>
        </p:nvSpPr>
        <p:spPr>
          <a:xfrm>
            <a:off x="415600" y="0"/>
            <a:ext cx="11360800" cy="2641600"/>
          </a:xfrm>
          <a:prstGeom prst="rect">
            <a:avLst/>
          </a:prstGeom>
        </p:spPr>
        <p:txBody>
          <a:bodyPr spcFirstLastPara="1" wrap="square" lIns="121900" tIns="121900" rIns="121900" bIns="121900" anchor="t" anchorCtr="0">
            <a:normAutofit/>
          </a:bodyPr>
          <a:lstStyle/>
          <a:p>
            <a:pPr marL="0" indent="0">
              <a:buNone/>
            </a:pPr>
            <a:r>
              <a:rPr lang="en"/>
              <a:t>Drag the images into the respected folder. So </a:t>
            </a:r>
            <a:endParaRPr/>
          </a:p>
          <a:p>
            <a:pPr>
              <a:spcBef>
                <a:spcPts val="1600"/>
              </a:spcBef>
            </a:pPr>
            <a:r>
              <a:rPr lang="en"/>
              <a:t>FOLDER_S FOR SUPERFICIAL Images</a:t>
            </a:r>
            <a:endParaRPr/>
          </a:p>
          <a:p>
            <a:r>
              <a:rPr lang="en"/>
              <a:t>FOLDER_D For NEW DEEP Images</a:t>
            </a:r>
            <a:endParaRPr/>
          </a:p>
          <a:p>
            <a:r>
              <a:rPr lang="en"/>
              <a:t>FOLDER_I For INTERMEDIATE Images</a:t>
            </a:r>
            <a:endParaRPr/>
          </a:p>
          <a:p>
            <a:r>
              <a:rPr lang="en"/>
              <a:t>FOLDER_C For CHORIOCAPILLARIS Images</a:t>
            </a:r>
            <a:endParaRPr/>
          </a:p>
        </p:txBody>
      </p:sp>
      <p:pic>
        <p:nvPicPr>
          <p:cNvPr id="328" name="Google Shape;328;p56"/>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20900" y="2538401"/>
            <a:ext cx="7950203" cy="3722700"/>
          </a:xfrm>
          <a:prstGeom prst="rect">
            <a:avLst/>
          </a:prstGeom>
          <a:noFill/>
          <a:ln>
            <a:noFill/>
          </a:ln>
        </p:spPr>
      </p:pic>
    </p:spTree>
    <p:extLst>
      <p:ext uri="{BB962C8B-B14F-4D97-AF65-F5344CB8AC3E}">
        <p14:creationId xmlns:p14="http://schemas.microsoft.com/office/powerpoint/2010/main" val="356888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a:spLocks noGrp="1"/>
          </p:cNvSpPr>
          <p:nvPr>
            <p:ph type="body" idx="1"/>
          </p:nvPr>
        </p:nvSpPr>
        <p:spPr>
          <a:xfrm>
            <a:off x="415600" y="380933"/>
            <a:ext cx="11360800" cy="4555200"/>
          </a:xfrm>
          <a:prstGeom prst="rect">
            <a:avLst/>
          </a:prstGeom>
        </p:spPr>
        <p:txBody>
          <a:bodyPr spcFirstLastPara="1" wrap="square" lIns="121900" tIns="121900" rIns="121900" bIns="121900" anchor="t" anchorCtr="0">
            <a:normAutofit/>
          </a:bodyPr>
          <a:lstStyle/>
          <a:p>
            <a:pPr marL="0" indent="0">
              <a:buNone/>
            </a:pPr>
            <a:r>
              <a:rPr lang="en"/>
              <a:t>After transferring the first set, you’ll see it's not perfect columns anymore. Don't worry. Just scroll in while pressing the ctrl button and you want three rows. Then drag the next set into it’s folder. So Choriocapillaris into Folder_C in our case.</a:t>
            </a:r>
            <a:endParaRPr/>
          </a:p>
          <a:p>
            <a:pPr marL="0" indent="0">
              <a:spcBef>
                <a:spcPts val="1600"/>
              </a:spcBef>
              <a:spcAft>
                <a:spcPts val="1600"/>
              </a:spcAft>
              <a:buNone/>
            </a:pPr>
            <a:endParaRPr/>
          </a:p>
        </p:txBody>
      </p:sp>
      <p:pic>
        <p:nvPicPr>
          <p:cNvPr id="334" name="Google Shape;334;p5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905000" y="1928034"/>
            <a:ext cx="8267701" cy="4650567"/>
          </a:xfrm>
          <a:prstGeom prst="rect">
            <a:avLst/>
          </a:prstGeom>
          <a:noFill/>
          <a:ln>
            <a:noFill/>
          </a:ln>
        </p:spPr>
      </p:pic>
    </p:spTree>
    <p:extLst>
      <p:ext uri="{BB962C8B-B14F-4D97-AF65-F5344CB8AC3E}">
        <p14:creationId xmlns:p14="http://schemas.microsoft.com/office/powerpoint/2010/main" val="2593931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a:spLocks noGrp="1"/>
          </p:cNvSpPr>
          <p:nvPr>
            <p:ph type="body" idx="1"/>
          </p:nvPr>
        </p:nvSpPr>
        <p:spPr>
          <a:xfrm>
            <a:off x="415600" y="26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REPEAT for the other 2 layers. Repeat the process for the images in the enface folder.</a:t>
            </a:r>
            <a:endParaRPr/>
          </a:p>
        </p:txBody>
      </p:sp>
      <p:pic>
        <p:nvPicPr>
          <p:cNvPr id="340" name="Google Shape;340;p5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21778" y="1231900"/>
            <a:ext cx="5956299" cy="4813299"/>
          </a:xfrm>
          <a:prstGeom prst="rect">
            <a:avLst/>
          </a:prstGeom>
          <a:noFill/>
          <a:ln>
            <a:noFill/>
          </a:ln>
        </p:spPr>
      </p:pic>
      <p:pic>
        <p:nvPicPr>
          <p:cNvPr id="341" name="Google Shape;341;p58"/>
          <p:cNvPicPr preferRelativeResize="0"/>
          <p:nvPr/>
        </p:nvPicPr>
        <p:blipFill rotWithShape="1">
          <a:blip r:embed="rId4" cstate="print">
            <a:alphaModFix/>
            <a:extLst>
              <a:ext uri="{28A0092B-C50C-407E-A947-70E740481C1C}">
                <a14:useLocalDpi xmlns:a14="http://schemas.microsoft.com/office/drawing/2010/main" val="0"/>
              </a:ext>
            </a:extLst>
          </a:blip>
          <a:srcRect t="-2217"/>
          <a:stretch/>
        </p:blipFill>
        <p:spPr>
          <a:xfrm>
            <a:off x="6464300" y="1250951"/>
            <a:ext cx="5390267" cy="4356099"/>
          </a:xfrm>
          <a:prstGeom prst="rect">
            <a:avLst/>
          </a:prstGeom>
          <a:noFill/>
          <a:ln>
            <a:noFill/>
          </a:ln>
        </p:spPr>
      </p:pic>
    </p:spTree>
    <p:extLst>
      <p:ext uri="{BB962C8B-B14F-4D97-AF65-F5344CB8AC3E}">
        <p14:creationId xmlns:p14="http://schemas.microsoft.com/office/powerpoint/2010/main" val="2329700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9"/>
          <p:cNvSpPr txBox="1">
            <a:spLocks noGrp="1"/>
          </p:cNvSpPr>
          <p:nvPr>
            <p:ph type="body" idx="1"/>
          </p:nvPr>
        </p:nvSpPr>
        <p:spPr>
          <a:xfrm>
            <a:off x="415600" y="368233"/>
            <a:ext cx="11360800" cy="2108400"/>
          </a:xfrm>
          <a:prstGeom prst="rect">
            <a:avLst/>
          </a:prstGeom>
        </p:spPr>
        <p:txBody>
          <a:bodyPr spcFirstLastPara="1" wrap="square" lIns="121900" tIns="121900" rIns="121900" bIns="121900" anchor="t" anchorCtr="0">
            <a:normAutofit/>
          </a:bodyPr>
          <a:lstStyle/>
          <a:p>
            <a:pPr marL="0" indent="0">
              <a:spcAft>
                <a:spcPts val="1600"/>
              </a:spcAft>
              <a:buNone/>
            </a:pPr>
            <a:r>
              <a:rPr lang="en"/>
              <a:t>Go back into the main fovea folder and delete the .raw files using the scroll wheel to have 3 in a row. Now you should have 2 sets of images in the fovea folder with the ANGIO and ENFACE folders. Using the scroll wheel click scale the size so you 2 in a row. Left click drag the images that appear darker, these are your angio full retina images. </a:t>
            </a:r>
            <a:endParaRPr/>
          </a:p>
        </p:txBody>
      </p:sp>
      <p:pic>
        <p:nvPicPr>
          <p:cNvPr id="347" name="Google Shape;347;p59"/>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3060700" y="2330701"/>
            <a:ext cx="6070603" cy="4082700"/>
          </a:xfrm>
          <a:prstGeom prst="rect">
            <a:avLst/>
          </a:prstGeom>
          <a:noFill/>
          <a:ln>
            <a:noFill/>
          </a:ln>
        </p:spPr>
      </p:pic>
    </p:spTree>
    <p:extLst>
      <p:ext uri="{BB962C8B-B14F-4D97-AF65-F5344CB8AC3E}">
        <p14:creationId xmlns:p14="http://schemas.microsoft.com/office/powerpoint/2010/main" val="2888340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nSpc>
                <a:spcPct val="115000"/>
              </a:lnSpc>
              <a:spcAft>
                <a:spcPts val="1600"/>
              </a:spcAft>
            </a:pPr>
            <a:r>
              <a:rPr lang="en" sz="2400" dirty="0">
                <a:solidFill>
                  <a:schemeClr val="accent3"/>
                </a:solidFill>
                <a:latin typeface="Average"/>
                <a:ea typeface="Average"/>
                <a:cs typeface="Average"/>
                <a:sym typeface="Average"/>
              </a:rPr>
              <a:t>Click Cut (ctrl + x). Go into the Angio Folder and Open FOLDER_F and PASTE (ctrl + v) the images here.</a:t>
            </a:r>
            <a:endParaRPr dirty="0">
              <a:solidFill>
                <a:schemeClr val="accent3"/>
              </a:solidFill>
              <a:latin typeface="Average"/>
              <a:ea typeface="Average"/>
              <a:cs typeface="Average"/>
              <a:sym typeface="Average"/>
            </a:endParaRPr>
          </a:p>
        </p:txBody>
      </p:sp>
      <p:pic>
        <p:nvPicPr>
          <p:cNvPr id="353" name="Google Shape;353;p60"/>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95300" y="1509367"/>
            <a:ext cx="5688501" cy="4940832"/>
          </a:xfrm>
          <a:prstGeom prst="rect">
            <a:avLst/>
          </a:prstGeom>
          <a:noFill/>
          <a:ln>
            <a:noFill/>
          </a:ln>
        </p:spPr>
      </p:pic>
      <p:pic>
        <p:nvPicPr>
          <p:cNvPr id="354" name="Google Shape;354;p60"/>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6921501" y="1509367"/>
            <a:ext cx="4953001" cy="4940832"/>
          </a:xfrm>
          <a:prstGeom prst="rect">
            <a:avLst/>
          </a:prstGeom>
          <a:noFill/>
          <a:ln>
            <a:noFill/>
          </a:ln>
        </p:spPr>
      </p:pic>
    </p:spTree>
    <p:extLst>
      <p:ext uri="{BB962C8B-B14F-4D97-AF65-F5344CB8AC3E}">
        <p14:creationId xmlns:p14="http://schemas.microsoft.com/office/powerpoint/2010/main" val="3035212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1"/>
          <p:cNvSpPr txBox="1">
            <a:spLocks noGrp="1"/>
          </p:cNvSpPr>
          <p:nvPr>
            <p:ph type="body" idx="1"/>
          </p:nvPr>
        </p:nvSpPr>
        <p:spPr>
          <a:xfrm>
            <a:off x="415600" y="241233"/>
            <a:ext cx="11360800" cy="5981600"/>
          </a:xfrm>
          <a:prstGeom prst="rect">
            <a:avLst/>
          </a:prstGeom>
        </p:spPr>
        <p:txBody>
          <a:bodyPr spcFirstLastPara="1" wrap="square" lIns="121900" tIns="121900" rIns="121900" bIns="121900" anchor="t" anchorCtr="0">
            <a:normAutofit/>
          </a:bodyPr>
          <a:lstStyle/>
          <a:p>
            <a:pPr marL="0" indent="0">
              <a:buNone/>
            </a:pPr>
            <a:r>
              <a:rPr lang="en" dirty="0"/>
              <a:t>Repeat with the Enface full images. Left click drag and CLICK Cut. Then PASTE into </a:t>
            </a:r>
            <a:r>
              <a:rPr lang="en" dirty="0" err="1"/>
              <a:t>Folder_F</a:t>
            </a:r>
            <a:r>
              <a:rPr lang="en" dirty="0"/>
              <a:t> (Fovea/Enface/</a:t>
            </a:r>
            <a:r>
              <a:rPr lang="en" dirty="0" err="1"/>
              <a:t>Folder_F</a:t>
            </a:r>
            <a:r>
              <a:rPr lang="en" dirty="0"/>
              <a:t>). That’s it you're done with the Fovea for now. </a:t>
            </a:r>
            <a:endParaRPr/>
          </a:p>
          <a:p>
            <a:pPr marL="0" indent="0">
              <a:spcBef>
                <a:spcPts val="1600"/>
              </a:spcBef>
              <a:buNone/>
            </a:pPr>
            <a:endParaRPr/>
          </a:p>
          <a:p>
            <a:pPr marL="0" indent="0">
              <a:spcBef>
                <a:spcPts val="1600"/>
              </a:spcBef>
              <a:buNone/>
            </a:pPr>
            <a:r>
              <a:rPr lang="en" dirty="0"/>
              <a:t>Repeat for the temporal side. </a:t>
            </a:r>
            <a:endParaRPr/>
          </a:p>
          <a:p>
            <a:pPr marL="0" indent="0">
              <a:spcBef>
                <a:spcPts val="1600"/>
              </a:spcBef>
              <a:buNone/>
            </a:pPr>
            <a:r>
              <a:rPr lang="en" dirty="0"/>
              <a:t>Remember </a:t>
            </a:r>
            <a:endParaRPr/>
          </a:p>
          <a:p>
            <a:pPr>
              <a:spcBef>
                <a:spcPts val="1600"/>
              </a:spcBef>
            </a:pPr>
            <a:r>
              <a:rPr lang="en" dirty="0" err="1"/>
              <a:t>Folder_S</a:t>
            </a:r>
            <a:r>
              <a:rPr lang="en" dirty="0"/>
              <a:t> For SUPERFICIAL </a:t>
            </a:r>
            <a:endParaRPr dirty="0"/>
          </a:p>
          <a:p>
            <a:r>
              <a:rPr lang="en" dirty="0" err="1"/>
              <a:t>Folder_D</a:t>
            </a:r>
            <a:r>
              <a:rPr lang="en" dirty="0"/>
              <a:t> For NEW DEEP </a:t>
            </a:r>
            <a:endParaRPr dirty="0"/>
          </a:p>
          <a:p>
            <a:r>
              <a:rPr lang="en" dirty="0"/>
              <a:t>Folder_I For INTERMEDIATE </a:t>
            </a:r>
            <a:endParaRPr dirty="0"/>
          </a:p>
          <a:p>
            <a:r>
              <a:rPr lang="en" dirty="0" err="1"/>
              <a:t>Folder_C</a:t>
            </a:r>
            <a:r>
              <a:rPr lang="en" dirty="0"/>
              <a:t> For CHORIOCAPILLARIS</a:t>
            </a:r>
            <a:endParaRPr dirty="0"/>
          </a:p>
          <a:p>
            <a:pPr marL="0" indent="0">
              <a:spcBef>
                <a:spcPts val="1600"/>
              </a:spcBef>
              <a:spcAft>
                <a:spcPts val="1600"/>
              </a:spcAft>
              <a:buNone/>
            </a:pPr>
            <a:r>
              <a:rPr lang="en" dirty="0"/>
              <a:t>And cut and paste into </a:t>
            </a:r>
            <a:r>
              <a:rPr lang="en" dirty="0" err="1"/>
              <a:t>Folder_F</a:t>
            </a:r>
            <a:r>
              <a:rPr lang="en" dirty="0"/>
              <a:t> for both Angio and Enface. Make sure your Full images are correct and you haven't accidentally exported without clicking Retina.</a:t>
            </a:r>
            <a:endParaRPr dirty="0"/>
          </a:p>
        </p:txBody>
      </p:sp>
    </p:spTree>
    <p:extLst>
      <p:ext uri="{BB962C8B-B14F-4D97-AF65-F5344CB8AC3E}">
        <p14:creationId xmlns:p14="http://schemas.microsoft.com/office/powerpoint/2010/main" val="417304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Open XR Avanti</a:t>
            </a:r>
            <a:endParaRPr/>
          </a:p>
        </p:txBody>
      </p:sp>
      <p:pic>
        <p:nvPicPr>
          <p:cNvPr id="87" name="Google Shape;87;p17"/>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568470" y="1500603"/>
            <a:ext cx="8655033" cy="4868467"/>
          </a:xfrm>
          <a:prstGeom prst="rect">
            <a:avLst/>
          </a:prstGeom>
          <a:noFill/>
          <a:ln>
            <a:noFill/>
          </a:ln>
        </p:spPr>
      </p:pic>
    </p:spTree>
    <p:extLst>
      <p:ext uri="{BB962C8B-B14F-4D97-AF65-F5344CB8AC3E}">
        <p14:creationId xmlns:p14="http://schemas.microsoft.com/office/powerpoint/2010/main" val="2298155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2"/>
          <p:cNvSpPr txBox="1">
            <a:spLocks noGrp="1"/>
          </p:cNvSpPr>
          <p:nvPr>
            <p:ph type="body" idx="1"/>
          </p:nvPr>
        </p:nvSpPr>
        <p:spPr>
          <a:xfrm>
            <a:off x="415600" y="1625533"/>
            <a:ext cx="11360800" cy="2984400"/>
          </a:xfrm>
          <a:prstGeom prst="rect">
            <a:avLst/>
          </a:prstGeom>
        </p:spPr>
        <p:txBody>
          <a:bodyPr spcFirstLastPara="1" wrap="square" lIns="121900" tIns="121900" rIns="121900" bIns="121900" anchor="t" anchorCtr="0">
            <a:noAutofit/>
          </a:bodyPr>
          <a:lstStyle/>
          <a:p>
            <a:pPr marL="0" indent="0">
              <a:spcAft>
                <a:spcPts val="1600"/>
              </a:spcAft>
              <a:buNone/>
            </a:pPr>
            <a:r>
              <a:rPr lang="en">
                <a:solidFill>
                  <a:schemeClr val="lt2"/>
                </a:solidFill>
              </a:rPr>
              <a:t>Now you want to make sure you have the same number of images in each folder in both temporal and fovea folders. Once you have confirmed they are the same in each folder. You also want to make sure you have the correct number of images compared to how many scans you took. So in our case we took 45 scans and we have 23 images in the fovea and 22 in the temporal. So that checks out and you can move on. </a:t>
            </a:r>
            <a:endParaRPr>
              <a:solidFill>
                <a:schemeClr val="lt2"/>
              </a:solidFill>
            </a:endParaRPr>
          </a:p>
        </p:txBody>
      </p:sp>
    </p:spTree>
    <p:extLst>
      <p:ext uri="{BB962C8B-B14F-4D97-AF65-F5344CB8AC3E}">
        <p14:creationId xmlns:p14="http://schemas.microsoft.com/office/powerpoint/2010/main" val="3728386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a:t>Adding the Axial Length File into the Folder	</a:t>
            </a:r>
            <a:endParaRPr/>
          </a:p>
        </p:txBody>
      </p:sp>
      <p:sp>
        <p:nvSpPr>
          <p:cNvPr id="370" name="Google Shape;370;p6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One of the last things to be done before uploading into the unprocessed folder will be adding the Axial Length File into the Folder. Find the .txt document named axial lengh.txt on the desktop. Copy paste this document into your folder like below</a:t>
            </a:r>
            <a:endParaRPr/>
          </a:p>
        </p:txBody>
      </p:sp>
      <p:pic>
        <p:nvPicPr>
          <p:cNvPr id="371" name="Google Shape;371;p63"/>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479100" y="3065701"/>
            <a:ext cx="3198080" cy="3026135"/>
          </a:xfrm>
          <a:prstGeom prst="rect">
            <a:avLst/>
          </a:prstGeom>
          <a:noFill/>
          <a:ln>
            <a:noFill/>
          </a:ln>
        </p:spPr>
      </p:pic>
      <p:pic>
        <p:nvPicPr>
          <p:cNvPr id="372" name="Google Shape;372;p63"/>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5384800" y="3065701"/>
            <a:ext cx="6235699" cy="3026135"/>
          </a:xfrm>
          <a:prstGeom prst="rect">
            <a:avLst/>
          </a:prstGeom>
          <a:noFill/>
          <a:ln>
            <a:noFill/>
          </a:ln>
        </p:spPr>
      </p:pic>
    </p:spTree>
    <p:extLst>
      <p:ext uri="{BB962C8B-B14F-4D97-AF65-F5344CB8AC3E}">
        <p14:creationId xmlns:p14="http://schemas.microsoft.com/office/powerpoint/2010/main" val="1633283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4"/>
          <p:cNvSpPr txBox="1">
            <a:spLocks noGrp="1"/>
          </p:cNvSpPr>
          <p:nvPr>
            <p:ph type="body" idx="1"/>
          </p:nvPr>
        </p:nvSpPr>
        <p:spPr>
          <a:xfrm>
            <a:off x="415600" y="3682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dirty="0"/>
              <a:t>In the text file you will need to input which eye was scanned, so (OS) for the Left eye or (OD) for the Right eye. </a:t>
            </a:r>
            <a:endParaRPr lang="en-US" dirty="0"/>
          </a:p>
          <a:p>
            <a:pPr marL="0" indent="0">
              <a:lnSpc>
                <a:spcPct val="114999"/>
              </a:lnSpc>
              <a:spcAft>
                <a:spcPts val="1600"/>
              </a:spcAft>
              <a:buNone/>
            </a:pPr>
            <a:r>
              <a:rPr lang="en" dirty="0"/>
              <a:t>Below that you will put in the axial length. </a:t>
            </a:r>
            <a:endParaRPr lang="en"/>
          </a:p>
          <a:p>
            <a:pPr marL="0" indent="0">
              <a:lnSpc>
                <a:spcPct val="114999"/>
              </a:lnSpc>
              <a:spcAft>
                <a:spcPts val="1600"/>
              </a:spcAft>
              <a:buNone/>
            </a:pPr>
            <a:r>
              <a:rPr lang="en" dirty="0"/>
              <a:t>Close the window after saving and now you have a complete folder with the correct number of images in each folder and an axial length file. Ready to be uploaded to the Server/Dropbox/Hard drive that will be used for the study.</a:t>
            </a:r>
            <a:endParaRPr/>
          </a:p>
        </p:txBody>
      </p:sp>
      <p:pic>
        <p:nvPicPr>
          <p:cNvPr id="378" name="Google Shape;378;p64"/>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3183217" y="2755901"/>
            <a:ext cx="5825568" cy="3800433"/>
          </a:xfrm>
          <a:prstGeom prst="rect">
            <a:avLst/>
          </a:prstGeom>
          <a:noFill/>
          <a:ln>
            <a:noFill/>
          </a:ln>
          <a:effectLst>
            <a:outerShdw blurRad="57150" algn="bl" rotWithShape="0">
              <a:srgbClr val="000000">
                <a:alpha val="50000"/>
              </a:srgbClr>
            </a:outerShdw>
          </a:effectLst>
        </p:spPr>
      </p:pic>
    </p:spTree>
    <p:extLst>
      <p:ext uri="{BB962C8B-B14F-4D97-AF65-F5344CB8AC3E}">
        <p14:creationId xmlns:p14="http://schemas.microsoft.com/office/powerpoint/2010/main" val="3706210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cstate="print">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FF3293-3C77-295E-6052-BDDFFDBDE635}"/>
              </a:ext>
            </a:extLst>
          </p:cNvPr>
          <p:cNvSpPr>
            <a:spLocks noGrp="1"/>
          </p:cNvSpPr>
          <p:nvPr>
            <p:ph type="body" idx="1"/>
          </p:nvPr>
        </p:nvSpPr>
        <p:spPr>
          <a:xfrm>
            <a:off x="413610" y="231997"/>
            <a:ext cx="11360800" cy="4555200"/>
          </a:xfrm>
        </p:spPr>
        <p:txBody>
          <a:bodyPr>
            <a:normAutofit/>
          </a:bodyPr>
          <a:lstStyle/>
          <a:p>
            <a:pPr marL="152400" indent="0" algn="ctr">
              <a:buNone/>
            </a:pPr>
            <a:r>
              <a:rPr lang="en-US" sz="3200" dirty="0"/>
              <a:t>Once uploaded you are done with the 5 layer Processing</a:t>
            </a:r>
            <a:endParaRPr lang="en-US" dirty="0"/>
          </a:p>
        </p:txBody>
      </p:sp>
    </p:spTree>
    <p:extLst>
      <p:ext uri="{BB962C8B-B14F-4D97-AF65-F5344CB8AC3E}">
        <p14:creationId xmlns:p14="http://schemas.microsoft.com/office/powerpoint/2010/main" val="228000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415600" y="241233"/>
            <a:ext cx="11360800" cy="4555200"/>
          </a:xfrm>
          <a:prstGeom prst="rect">
            <a:avLst/>
          </a:prstGeom>
        </p:spPr>
        <p:txBody>
          <a:bodyPr spcFirstLastPara="1" wrap="square" lIns="121900" tIns="121900" rIns="121900" bIns="121900" anchor="t" anchorCtr="0">
            <a:normAutofit/>
          </a:bodyPr>
          <a:lstStyle/>
          <a:p>
            <a:pPr marL="0" indent="0">
              <a:buNone/>
            </a:pPr>
            <a:r>
              <a:rPr lang="en"/>
              <a:t>Once opened. CLICK FILE-&gt; DATA TRANSFER-&gt;OUTPUT DATA. </a:t>
            </a:r>
            <a:endParaRPr/>
          </a:p>
          <a:p>
            <a:pPr marL="0" indent="0">
              <a:spcBef>
                <a:spcPts val="1600"/>
              </a:spcBef>
              <a:spcAft>
                <a:spcPts val="1600"/>
              </a:spcAft>
              <a:buNone/>
            </a:pPr>
            <a:endParaRPr/>
          </a:p>
        </p:txBody>
      </p:sp>
      <p:pic>
        <p:nvPicPr>
          <p:cNvPr id="93" name="Google Shape;93;p18"/>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2140000" y="1100734"/>
            <a:ext cx="7912000" cy="5274665"/>
          </a:xfrm>
          <a:prstGeom prst="rect">
            <a:avLst/>
          </a:prstGeom>
          <a:noFill/>
          <a:ln>
            <a:noFill/>
          </a:ln>
        </p:spPr>
      </p:pic>
    </p:spTree>
    <p:extLst>
      <p:ext uri="{BB962C8B-B14F-4D97-AF65-F5344CB8AC3E}">
        <p14:creationId xmlns:p14="http://schemas.microsoft.com/office/powerpoint/2010/main" val="368428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body" idx="1"/>
          </p:nvPr>
        </p:nvSpPr>
        <p:spPr>
          <a:xfrm>
            <a:off x="415600" y="3174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A new window should open asking where to save. Locate and open the folder we created at the start. Open the folder and press “SAVE”.</a:t>
            </a:r>
            <a:endParaRPr/>
          </a:p>
        </p:txBody>
      </p:sp>
      <p:pic>
        <p:nvPicPr>
          <p:cNvPr id="99" name="Google Shape;99;p19"/>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745800" y="1689100"/>
            <a:ext cx="4368800" cy="4633560"/>
          </a:xfrm>
          <a:prstGeom prst="rect">
            <a:avLst/>
          </a:prstGeom>
          <a:noFill/>
          <a:ln>
            <a:noFill/>
          </a:ln>
        </p:spPr>
      </p:pic>
      <p:pic>
        <p:nvPicPr>
          <p:cNvPr id="100" name="Google Shape;100;p19"/>
          <p:cNvPicPr preferRelativeResize="0"/>
          <p:nvPr/>
        </p:nvPicPr>
        <p:blipFill rotWithShape="1">
          <a:blip r:embed="rId4" cstate="print">
            <a:alphaModFix/>
            <a:extLst>
              <a:ext uri="{28A0092B-C50C-407E-A947-70E740481C1C}">
                <a14:useLocalDpi xmlns:a14="http://schemas.microsoft.com/office/drawing/2010/main" val="0"/>
              </a:ext>
            </a:extLst>
          </a:blip>
          <a:srcRect/>
          <a:stretch/>
        </p:blipFill>
        <p:spPr>
          <a:xfrm>
            <a:off x="5562600" y="1689101"/>
            <a:ext cx="4368800" cy="4699001"/>
          </a:xfrm>
          <a:prstGeom prst="rect">
            <a:avLst/>
          </a:prstGeom>
          <a:noFill/>
          <a:ln>
            <a:noFill/>
          </a:ln>
        </p:spPr>
      </p:pic>
    </p:spTree>
    <p:extLst>
      <p:ext uri="{BB962C8B-B14F-4D97-AF65-F5344CB8AC3E}">
        <p14:creationId xmlns:p14="http://schemas.microsoft.com/office/powerpoint/2010/main" val="285157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415600" y="304733"/>
            <a:ext cx="11360800" cy="4555200"/>
          </a:xfrm>
          <a:prstGeom prst="rect">
            <a:avLst/>
          </a:prstGeom>
        </p:spPr>
        <p:txBody>
          <a:bodyPr spcFirstLastPara="1" wrap="square" lIns="121900" tIns="121900" rIns="121900" bIns="121900" anchor="t" anchorCtr="0">
            <a:normAutofit/>
          </a:bodyPr>
          <a:lstStyle/>
          <a:p>
            <a:pPr marL="0" indent="0">
              <a:spcAft>
                <a:spcPts val="1600"/>
              </a:spcAft>
              <a:buNone/>
            </a:pPr>
            <a:r>
              <a:rPr lang="en"/>
              <a:t>The program will ask which scan session to export choose the session by checking the session on the left panel. Then Click “START OUTPUT”. </a:t>
            </a:r>
            <a:endParaRPr/>
          </a:p>
        </p:txBody>
      </p:sp>
      <p:pic>
        <p:nvPicPr>
          <p:cNvPr id="106" name="Google Shape;106;p2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467551" y="1384300"/>
            <a:ext cx="9256903" cy="5207000"/>
          </a:xfrm>
          <a:prstGeom prst="rect">
            <a:avLst/>
          </a:prstGeom>
          <a:noFill/>
          <a:ln>
            <a:noFill/>
          </a:ln>
        </p:spPr>
      </p:pic>
    </p:spTree>
    <p:extLst>
      <p:ext uri="{BB962C8B-B14F-4D97-AF65-F5344CB8AC3E}">
        <p14:creationId xmlns:p14="http://schemas.microsoft.com/office/powerpoint/2010/main" val="34589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body" idx="1"/>
          </p:nvPr>
        </p:nvSpPr>
        <p:spPr>
          <a:xfrm>
            <a:off x="415600" y="342833"/>
            <a:ext cx="11360800" cy="4555200"/>
          </a:xfrm>
          <a:prstGeom prst="rect">
            <a:avLst/>
          </a:prstGeom>
        </p:spPr>
        <p:txBody>
          <a:bodyPr spcFirstLastPara="1" wrap="square" lIns="121900" tIns="121900" rIns="121900" bIns="121900" anchor="t" anchorCtr="0">
            <a:normAutofit/>
          </a:bodyPr>
          <a:lstStyle/>
          <a:p>
            <a:pPr marL="0" indent="0">
              <a:buNone/>
            </a:pPr>
            <a:r>
              <a:rPr lang="en"/>
              <a:t>A window should open like below. CLICK “OK”. (The number of scans will vary in each export depending on the number of scans taken during the imaging session)</a:t>
            </a:r>
            <a:endParaRPr/>
          </a:p>
          <a:p>
            <a:pPr marL="0" indent="0">
              <a:spcBef>
                <a:spcPts val="1600"/>
              </a:spcBef>
              <a:spcAft>
                <a:spcPts val="1600"/>
              </a:spcAft>
              <a:buNone/>
            </a:pPr>
            <a:endParaRPr/>
          </a:p>
        </p:txBody>
      </p:sp>
      <p:pic>
        <p:nvPicPr>
          <p:cNvPr id="112" name="Google Shape;112;p21"/>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1664403" y="1352934"/>
            <a:ext cx="8863200" cy="4692265"/>
          </a:xfrm>
          <a:prstGeom prst="rect">
            <a:avLst/>
          </a:prstGeom>
          <a:noFill/>
          <a:ln>
            <a:noFill/>
          </a:ln>
        </p:spPr>
      </p:pic>
    </p:spTree>
    <p:extLst>
      <p:ext uri="{BB962C8B-B14F-4D97-AF65-F5344CB8AC3E}">
        <p14:creationId xmlns:p14="http://schemas.microsoft.com/office/powerpoint/2010/main" val="21049575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1954</Words>
  <Application>Microsoft Office PowerPoint</Application>
  <PresentationFormat>Widescreen</PresentationFormat>
  <Paragraphs>86</Paragraphs>
  <Slides>53</Slides>
  <Notes>52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53</vt:i4>
      </vt:variant>
    </vt:vector>
  </HeadingPairs>
  <TitlesOfParts>
    <vt:vector size="60" baseType="lpstr">
      <vt:lpstr>Arial</vt:lpstr>
      <vt:lpstr>Average</vt:lpstr>
      <vt:lpstr>Calibri</vt:lpstr>
      <vt:lpstr>Calibri Light</vt:lpstr>
      <vt:lpstr>Oswald</vt:lpstr>
      <vt:lpstr>office theme</vt:lpstr>
      <vt:lpstr>Slate</vt:lpstr>
      <vt:lpstr>5 Layer Processing</vt:lpstr>
      <vt:lpstr>Insert Hard Drive into Computer </vt:lpstr>
      <vt:lpstr>Where would you like to export?</vt:lpstr>
      <vt:lpstr>Once you have your Research ID create a folder in the hard drive</vt:lpstr>
      <vt:lpstr>Open XR Avanti</vt:lpstr>
      <vt:lpstr>PowerPoint Presentation</vt:lpstr>
      <vt:lpstr>PowerPoint Presentation</vt:lpstr>
      <vt:lpstr>PowerPoint Presentation</vt:lpstr>
      <vt:lpstr>PowerPoint Presentation</vt:lpstr>
      <vt:lpstr>PowerPoint Presentation</vt:lpstr>
      <vt:lpstr>PowerPoint Presentation</vt:lpstr>
      <vt:lpstr>IMPORTING AND 5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window will prompt merging successful . Click “OK”</vt:lpstr>
      <vt:lpstr>Click “Exit”</vt:lpstr>
      <vt:lpstr>PowerPoint Presentation</vt:lpstr>
      <vt:lpstr>Choose the subject and session And click “Review”</vt:lpstr>
      <vt:lpstr>PowerPoint Presentation</vt:lpstr>
      <vt:lpstr>PowerPoint Presentation</vt:lpstr>
      <vt:lpstr>PowerPoint Presentation</vt:lpstr>
      <vt:lpstr>PowerPoint Presentation</vt:lpstr>
      <vt:lpstr>PowerPoint Presentation</vt:lpstr>
      <vt:lpstr>Open the ENFACE FOLDER and click “SAVE” </vt:lpstr>
      <vt:lpstr>PowerPoint Presentation</vt:lpstr>
      <vt:lpstr>The window should be similar to this: </vt:lpstr>
      <vt:lpstr>PowerPoint Presentation</vt:lpstr>
      <vt:lpstr>Below is both the retina and superficial. Not clicking retina will leave you with the image on the left. See the difference. Make sure to click Retina before exporting. </vt:lpstr>
      <vt:lpstr>PowerPoint Presentation</vt:lpstr>
      <vt:lpstr>The window should open to where you saved the Enface images. Click Fovea in the address bar and save in the main FOVEA folder like below.  </vt:lpstr>
      <vt:lpstr>Repeat Repeat and Repeat</vt:lpstr>
      <vt:lpstr>PowerPoint Presentation</vt:lpstr>
      <vt:lpstr>PowerPoint Presentation</vt:lpstr>
      <vt:lpstr>The full retina images will be saved in the main temporal folder. Make sure you click the Retina and not save the superficial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Cut (ctrl + x). Go into the Angio Folder and Open FOLDER_F and PASTE (ctrl + v) the images here.</vt:lpstr>
      <vt:lpstr>PowerPoint Presentation</vt:lpstr>
      <vt:lpstr>PowerPoint Presentation</vt:lpstr>
      <vt:lpstr>Adding the Axial Length File into the Folder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LabUser</dc:creator>
  <cp:lastModifiedBy>Muncharaz Duran, Luis</cp:lastModifiedBy>
  <cp:revision>45</cp:revision>
  <dcterms:created xsi:type="dcterms:W3CDTF">2023-04-17T17:26:59Z</dcterms:created>
  <dcterms:modified xsi:type="dcterms:W3CDTF">2025-03-25T18:41:46Z</dcterms:modified>
</cp:coreProperties>
</file>